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446" r:id="rId3"/>
    <p:sldId id="515" r:id="rId4"/>
    <p:sldId id="512" r:id="rId5"/>
    <p:sldId id="514" r:id="rId6"/>
    <p:sldId id="502" r:id="rId7"/>
    <p:sldId id="500" r:id="rId8"/>
    <p:sldId id="503" r:id="rId9"/>
    <p:sldId id="505" r:id="rId10"/>
    <p:sldId id="506" r:id="rId11"/>
    <p:sldId id="504" r:id="rId12"/>
    <p:sldId id="472" r:id="rId13"/>
    <p:sldId id="447" r:id="rId14"/>
    <p:sldId id="474" r:id="rId15"/>
    <p:sldId id="476" r:id="rId16"/>
    <p:sldId id="477" r:id="rId17"/>
    <p:sldId id="478" r:id="rId18"/>
    <p:sldId id="479" r:id="rId19"/>
    <p:sldId id="480" r:id="rId20"/>
    <p:sldId id="481" r:id="rId21"/>
    <p:sldId id="482" r:id="rId22"/>
    <p:sldId id="483" r:id="rId23"/>
    <p:sldId id="484" r:id="rId24"/>
    <p:sldId id="485" r:id="rId25"/>
    <p:sldId id="486" r:id="rId26"/>
    <p:sldId id="487" r:id="rId27"/>
    <p:sldId id="488" r:id="rId28"/>
    <p:sldId id="489" r:id="rId29"/>
    <p:sldId id="491" r:id="rId30"/>
    <p:sldId id="490" r:id="rId31"/>
    <p:sldId id="492" r:id="rId32"/>
    <p:sldId id="493" r:id="rId33"/>
    <p:sldId id="494" r:id="rId34"/>
    <p:sldId id="495" r:id="rId35"/>
    <p:sldId id="496" r:id="rId36"/>
    <p:sldId id="507" r:id="rId37"/>
    <p:sldId id="508" r:id="rId38"/>
    <p:sldId id="509" r:id="rId39"/>
    <p:sldId id="510" r:id="rId40"/>
    <p:sldId id="511" r:id="rId41"/>
    <p:sldId id="497" r:id="rId42"/>
    <p:sldId id="445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1048" y="-3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</c:spPr>
          </c:dPt>
          <c:cat>
            <c:strRef>
              <c:f>[Workbook1]Sheet1!$A$2:$A$3</c:f>
              <c:strCache>
                <c:ptCount val="2"/>
                <c:pt idx="0">
                  <c:v>Apple's Profits, last 3 months</c:v>
                </c:pt>
                <c:pt idx="1">
                  <c:v>Bitcoin Market Cap</c:v>
                </c:pt>
              </c:strCache>
            </c:strRef>
          </c:cat>
          <c:val>
            <c:numRef>
              <c:f>[Workbook1]Sheet1!$B$2:$B$3</c:f>
              <c:numCache>
                <c:formatCode>General</c:formatCode>
                <c:ptCount val="2"/>
                <c:pt idx="0">
                  <c:v>18.0</c:v>
                </c:pt>
                <c:pt idx="1">
                  <c:v>3.5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25485704"/>
        <c:axId val="1846909016"/>
      </c:barChart>
      <c:catAx>
        <c:axId val="1825485704"/>
        <c:scaling>
          <c:orientation val="minMax"/>
        </c:scaling>
        <c:delete val="0"/>
        <c:axPos val="b"/>
        <c:majorTickMark val="out"/>
        <c:minorTickMark val="none"/>
        <c:tickLblPos val="nextTo"/>
        <c:crossAx val="1846909016"/>
        <c:crosses val="autoZero"/>
        <c:auto val="1"/>
        <c:lblAlgn val="ctr"/>
        <c:lblOffset val="100"/>
        <c:noMultiLvlLbl val="0"/>
      </c:catAx>
      <c:valAx>
        <c:axId val="1846909016"/>
        <c:scaling>
          <c:orientation val="minMax"/>
        </c:scaling>
        <c:delete val="0"/>
        <c:axPos val="l"/>
        <c:majorGridlines/>
        <c:numFmt formatCode="&quot;$&quot;#,##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82548570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</c:spPr>
          </c:dPt>
          <c:cat>
            <c:strRef>
              <c:f>[Workbook1]Sheet1!$A$2:$A$3</c:f>
              <c:strCache>
                <c:ptCount val="2"/>
                <c:pt idx="0">
                  <c:v>Apple's Profits, last 3 months</c:v>
                </c:pt>
                <c:pt idx="1">
                  <c:v>Bitcoin Market Cap</c:v>
                </c:pt>
              </c:strCache>
            </c:strRef>
          </c:cat>
          <c:val>
            <c:numRef>
              <c:f>[Workbook1]Sheet1!$B$2:$B$3</c:f>
              <c:numCache>
                <c:formatCode>General</c:formatCode>
                <c:ptCount val="2"/>
                <c:pt idx="0">
                  <c:v>18.0</c:v>
                </c:pt>
                <c:pt idx="1">
                  <c:v>3.5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48538232"/>
        <c:axId val="1847640520"/>
      </c:barChart>
      <c:catAx>
        <c:axId val="1848538232"/>
        <c:scaling>
          <c:orientation val="minMax"/>
        </c:scaling>
        <c:delete val="0"/>
        <c:axPos val="b"/>
        <c:majorTickMark val="out"/>
        <c:minorTickMark val="none"/>
        <c:tickLblPos val="nextTo"/>
        <c:crossAx val="1847640520"/>
        <c:crosses val="autoZero"/>
        <c:auto val="1"/>
        <c:lblAlgn val="ctr"/>
        <c:lblOffset val="100"/>
        <c:noMultiLvlLbl val="0"/>
      </c:catAx>
      <c:valAx>
        <c:axId val="1847640520"/>
        <c:scaling>
          <c:orientation val="minMax"/>
        </c:scaling>
        <c:delete val="0"/>
        <c:axPos val="l"/>
        <c:majorGridlines/>
        <c:numFmt formatCode="&quot;$&quot;#,##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84853823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1"/>
          <c:invertIfNegative val="0"/>
          <c:cat>
            <c:strRef>
              <c:f>[Workbook1]Sheet1!$A$2:$A$5</c:f>
              <c:strCache>
                <c:ptCount val="4"/>
                <c:pt idx="0">
                  <c:v>Apple's Profits, last 3 months</c:v>
                </c:pt>
                <c:pt idx="1">
                  <c:v>Bitcoin Market Cap</c:v>
                </c:pt>
                <c:pt idx="2">
                  <c:v>Apple's Market Cap</c:v>
                </c:pt>
                <c:pt idx="3">
                  <c:v>US National Debt</c:v>
                </c:pt>
              </c:strCache>
            </c:strRef>
          </c:cat>
          <c:val>
            <c:numRef>
              <c:f>[Workbook1]Sheet1!$B$2:$B$3</c:f>
              <c:numCache>
                <c:formatCode>General</c:formatCode>
                <c:ptCount val="2"/>
                <c:pt idx="0">
                  <c:v>18.0</c:v>
                </c:pt>
                <c:pt idx="1">
                  <c:v>3.5</c:v>
                </c:pt>
              </c:numCache>
            </c:numRef>
          </c:val>
        </c:ser>
        <c:ser>
          <c:idx val="0"/>
          <c:order val="0"/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</c:spPr>
          </c:dPt>
          <c:dPt>
            <c:idx val="3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</c:spPr>
          </c:dPt>
          <c:cat>
            <c:strRef>
              <c:f>[Workbook1]Sheet1!$A$2:$A$5</c:f>
              <c:strCache>
                <c:ptCount val="4"/>
                <c:pt idx="0">
                  <c:v>Apple's Profits, last 3 months</c:v>
                </c:pt>
                <c:pt idx="1">
                  <c:v>Bitcoin Market Cap</c:v>
                </c:pt>
                <c:pt idx="2">
                  <c:v>Apple's Market Cap</c:v>
                </c:pt>
                <c:pt idx="3">
                  <c:v>US National Debt</c:v>
                </c:pt>
              </c:strCache>
            </c:strRef>
          </c:cat>
          <c:val>
            <c:numRef>
              <c:f>[Workbook1]Sheet1!$B$2:$B$5</c:f>
              <c:numCache>
                <c:formatCode>General</c:formatCode>
                <c:ptCount val="4"/>
                <c:pt idx="0">
                  <c:v>18.0</c:v>
                </c:pt>
                <c:pt idx="1">
                  <c:v>3.5</c:v>
                </c:pt>
                <c:pt idx="2">
                  <c:v>635.0</c:v>
                </c:pt>
                <c:pt idx="3">
                  <c:v>18100.0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47378920"/>
        <c:axId val="1847472408"/>
      </c:barChart>
      <c:catAx>
        <c:axId val="1847378920"/>
        <c:scaling>
          <c:orientation val="minMax"/>
        </c:scaling>
        <c:delete val="0"/>
        <c:axPos val="b"/>
        <c:majorTickMark val="out"/>
        <c:minorTickMark val="none"/>
        <c:tickLblPos val="nextTo"/>
        <c:crossAx val="1847472408"/>
        <c:crosses val="autoZero"/>
        <c:auto val="1"/>
        <c:lblAlgn val="ctr"/>
        <c:lblOffset val="100"/>
        <c:noMultiLvlLbl val="0"/>
      </c:catAx>
      <c:valAx>
        <c:axId val="1847472408"/>
        <c:scaling>
          <c:orientation val="minMax"/>
        </c:scaling>
        <c:delete val="0"/>
        <c:axPos val="l"/>
        <c:majorGridlines/>
        <c:numFmt formatCode="&quot;$&quot;#,##0" sourceLinked="0"/>
        <c:majorTickMark val="out"/>
        <c:minorTickMark val="none"/>
        <c:tickLblPos val="nextTo"/>
        <c:crossAx val="1847378920"/>
        <c:crosses val="autoZero"/>
        <c:crossBetween val="between"/>
      </c:valAx>
    </c:plotArea>
    <c:plotVisOnly val="1"/>
    <c:dispBlanksAs val="gap"/>
    <c:showDLblsOverMax val="0"/>
  </c:chart>
  <c:spPr>
    <a:solidFill>
      <a:schemeClr val="bg2">
        <a:lumMod val="90000"/>
      </a:schemeClr>
    </a:solidFill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1/27/15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1/27/15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plus.google.com/photos/114975801512009922265/albums/5689505522315686545" TargetMode="Externa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1.wdp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www.forbes.com/sites/ericmack/2013/12/23/the-bitcoin-pizza-purchase-thats-worth-7-million-today/" TargetMode="External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Relationship Id="rId3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.xml"/><Relationship Id="rId3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3.googleusercontent.com/-oBiRLH_rVRs/TvVFo--5vtI/AAAAAAAAAUU/8AVZLZ_kBLM/w686-h567-no/IMG_2015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/>
          <a:srcRect l="398" t="19300" r="-385" b="12965"/>
          <a:stretch/>
        </p:blipFill>
        <p:spPr bwMode="auto">
          <a:xfrm>
            <a:off x="1" y="-1"/>
            <a:ext cx="9193560" cy="514775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Evans</a:t>
            </a:r>
            <a:endParaRPr lang="en-US" sz="2000" dirty="0" smtClean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608" y="140576"/>
            <a:ext cx="4816929" cy="1323439"/>
          </a:xfrm>
          <a:prstGeom prst="rect">
            <a:avLst/>
          </a:prstGeom>
          <a:solidFill>
            <a:schemeClr val="accent5">
              <a:lumMod val="5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</a:t>
            </a:r>
            <a:r>
              <a:rPr lang="en-US" sz="4000" dirty="0" smtClean="0">
                <a:solidFill>
                  <a:srgbClr val="EBF1DE"/>
                </a:solidFill>
              </a:rPr>
              <a:t>5:</a:t>
            </a:r>
            <a:endParaRPr lang="en-US" sz="4000" dirty="0" smtClean="0">
              <a:solidFill>
                <a:srgbClr val="EBF1DE"/>
              </a:solidFill>
            </a:endParaRPr>
          </a:p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Distributed Consensus</a:t>
            </a:r>
            <a:endParaRPr lang="en-US" sz="40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SHA-2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17" y="1148066"/>
            <a:ext cx="6217920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76417" y="4702553"/>
            <a:ext cx="3638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opencores.org</a:t>
            </a:r>
            <a:r>
              <a:rPr lang="en-US" sz="1600" dirty="0"/>
              <a:t>/project,sha256core</a:t>
            </a:r>
          </a:p>
        </p:txBody>
      </p:sp>
      <p:sp>
        <p:nvSpPr>
          <p:cNvPr id="6" name="Rectangle 5"/>
          <p:cNvSpPr/>
          <p:nvPr/>
        </p:nvSpPr>
        <p:spPr>
          <a:xfrm>
            <a:off x="6705600" y="895350"/>
            <a:ext cx="21805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SHA-</a:t>
            </a:r>
            <a:r>
              <a:rPr lang="en-US" sz="2400" dirty="0" smtClean="0"/>
              <a:t>256</a:t>
            </a:r>
          </a:p>
          <a:p>
            <a:endParaRPr lang="en-US" sz="2400" dirty="0" smtClean="0"/>
          </a:p>
          <a:p>
            <a:r>
              <a:rPr lang="en-US" sz="2400" dirty="0" smtClean="0"/>
              <a:t>256-bit output</a:t>
            </a:r>
            <a:endParaRPr lang="en-US" sz="2400" dirty="0"/>
          </a:p>
          <a:p>
            <a:r>
              <a:rPr lang="en-US" sz="2400" b="1" dirty="0" smtClean="0"/>
              <a:t>64 rounds</a:t>
            </a:r>
          </a:p>
          <a:p>
            <a:endParaRPr lang="en-US" sz="2400" dirty="0" smtClean="0"/>
          </a:p>
          <a:p>
            <a:r>
              <a:rPr lang="en-US" sz="2400" dirty="0" smtClean="0"/>
              <a:t>(best known attacks break </a:t>
            </a:r>
            <a:r>
              <a:rPr lang="en-US" sz="2400" dirty="0" err="1" smtClean="0"/>
              <a:t>preimage</a:t>
            </a:r>
            <a:r>
              <a:rPr lang="en-US" sz="2400" dirty="0" smtClean="0"/>
              <a:t> resistance for 52 rounds)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0801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Cryptographic Hashing in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Transactions:</a:t>
            </a:r>
            <a:r>
              <a:rPr lang="en-US" dirty="0" smtClean="0"/>
              <a:t> message digests for signatures</a:t>
            </a:r>
          </a:p>
          <a:p>
            <a:r>
              <a:rPr lang="en-US" b="1" dirty="0" smtClean="0"/>
              <a:t>Public address:</a:t>
            </a:r>
            <a:r>
              <a:rPr lang="en-US" dirty="0" smtClean="0"/>
              <a:t> hash of public key</a:t>
            </a:r>
          </a:p>
          <a:p>
            <a:r>
              <a:rPr lang="en-US" b="1" dirty="0" err="1" smtClean="0">
                <a:solidFill>
                  <a:srgbClr val="0000FF"/>
                </a:solidFill>
              </a:rPr>
              <a:t>Blockchain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12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 descr="Screen Shot 2015-01-27 at 7.33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3" y="80487"/>
            <a:ext cx="6542182" cy="488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1-27 at 7.34.22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7" t="8553" r="4171" b="4605"/>
          <a:stretch/>
        </p:blipFill>
        <p:spPr>
          <a:xfrm>
            <a:off x="5491480" y="2000076"/>
            <a:ext cx="3500120" cy="82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0920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12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1359219" y="2804875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09" name="Text Box 9"/>
          <p:cNvSpPr txBox="1">
            <a:spLocks noChangeArrowheads="1"/>
          </p:cNvSpPr>
          <p:nvPr/>
        </p:nvSpPr>
        <p:spPr bwMode="auto">
          <a:xfrm>
            <a:off x="1017906" y="3106103"/>
            <a:ext cx="13537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2463800" y="2246868"/>
            <a:ext cx="41148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02425" y="1495584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High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Trust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35764" y="383159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25312"/>
            <a:ext cx="237172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3225800" y="3050381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2763520" y="3596958"/>
            <a:ext cx="350107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/>
              <a:t> =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The </a:t>
            </a:r>
            <a:r>
              <a:rPr lang="en-US" dirty="0" smtClean="0"/>
              <a:t>High Trust </a:t>
            </a:r>
            <a:r>
              <a:rPr lang="en-US" dirty="0"/>
              <a:t>Bank owes the holder of this message $100.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4308475" y="3050381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2463800" y="2675493"/>
            <a:ext cx="4038600" cy="3429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Bank IOU Protocol</a:t>
            </a:r>
            <a:endParaRPr 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49344" y="382191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5977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419" y="297325"/>
            <a:ext cx="671781" cy="204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20" y="687070"/>
            <a:ext cx="1092434" cy="851951"/>
          </a:xfrm>
          <a:prstGeom prst="rect">
            <a:avLst/>
          </a:prstGeom>
        </p:spPr>
      </p:pic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13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3747505" y="1817410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4622800" y="1280399"/>
            <a:ext cx="20066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53225" y="529115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High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Trust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86564" y="284366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658095"/>
            <a:ext cx="1304925" cy="4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4876799" y="1953202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3916680" y="2470333"/>
            <a:ext cx="27838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/>
              <a:t> = </a:t>
            </a:r>
            <a:r>
              <a:rPr lang="ja-JP" altLang="en-US" sz="1400" dirty="0">
                <a:latin typeface="Arial"/>
              </a:rPr>
              <a:t>“</a:t>
            </a:r>
            <a:r>
              <a:rPr lang="en-US" sz="1400" dirty="0"/>
              <a:t>The </a:t>
            </a:r>
            <a:r>
              <a:rPr lang="en-US" sz="1400" dirty="0" smtClean="0"/>
              <a:t>High Trust </a:t>
            </a:r>
            <a:r>
              <a:rPr lang="en-US" sz="1400" dirty="0"/>
              <a:t>Bank owes the holder of this message $100.</a:t>
            </a:r>
            <a:r>
              <a:rPr lang="ja-JP" altLang="en-US" sz="1400" dirty="0">
                <a:latin typeface="Arial"/>
              </a:rPr>
              <a:t>”</a:t>
            </a:r>
            <a:endParaRPr lang="en-US" sz="1400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5506721" y="1953202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4622800" y="1709024"/>
            <a:ext cx="1930400" cy="93346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922753" y="2285667"/>
            <a:ext cx="5532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Bob</a:t>
            </a: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99"/>
          <a:stretch/>
        </p:blipFill>
        <p:spPr bwMode="auto">
          <a:xfrm flipH="1">
            <a:off x="3556316" y="616467"/>
            <a:ext cx="944248" cy="1189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604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419" y="297325"/>
            <a:ext cx="671781" cy="204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20" y="687070"/>
            <a:ext cx="1092434" cy="851951"/>
          </a:xfrm>
          <a:prstGeom prst="rect">
            <a:avLst/>
          </a:prstGeom>
        </p:spPr>
      </p:pic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14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3747505" y="1817410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4622800" y="1280399"/>
            <a:ext cx="20066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53225" y="529115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High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Trust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86564" y="284366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658095"/>
            <a:ext cx="1304925" cy="4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4876799" y="1953202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3916680" y="2470333"/>
            <a:ext cx="27838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/>
              <a:t> = </a:t>
            </a:r>
            <a:r>
              <a:rPr lang="ja-JP" altLang="en-US" sz="1400" dirty="0">
                <a:latin typeface="Arial"/>
              </a:rPr>
              <a:t>“</a:t>
            </a:r>
            <a:r>
              <a:rPr lang="en-US" sz="1400" dirty="0"/>
              <a:t>The </a:t>
            </a:r>
            <a:r>
              <a:rPr lang="en-US" sz="1400" dirty="0" smtClean="0"/>
              <a:t>High Trust </a:t>
            </a:r>
            <a:r>
              <a:rPr lang="en-US" sz="1400" dirty="0"/>
              <a:t>Bank owes the holder of this message $100.</a:t>
            </a:r>
            <a:r>
              <a:rPr lang="ja-JP" altLang="en-US" sz="1400" dirty="0">
                <a:latin typeface="Arial"/>
              </a:rPr>
              <a:t>”</a:t>
            </a:r>
            <a:endParaRPr lang="en-US" sz="1400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5506721" y="1953202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4622800" y="1709024"/>
            <a:ext cx="1930400" cy="93346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922753" y="2285667"/>
            <a:ext cx="5532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7" name="Line 18"/>
          <p:cNvSpPr>
            <a:spLocks noChangeShapeType="1"/>
          </p:cNvSpPr>
          <p:nvPr/>
        </p:nvSpPr>
        <p:spPr bwMode="auto">
          <a:xfrm flipH="1">
            <a:off x="1752600" y="1997632"/>
            <a:ext cx="1844728" cy="345518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2066975" y="2372861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2696897" y="2372861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30" name="Line 18"/>
          <p:cNvSpPr>
            <a:spLocks noChangeShapeType="1"/>
          </p:cNvSpPr>
          <p:nvPr/>
        </p:nvSpPr>
        <p:spPr bwMode="auto">
          <a:xfrm>
            <a:off x="1752599" y="3139440"/>
            <a:ext cx="2120953" cy="18288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3952030" y="3139440"/>
            <a:ext cx="2215090" cy="417909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i="1" dirty="0">
                <a:latin typeface="Cambria Math"/>
                <a:cs typeface="Cambria Math"/>
              </a:rPr>
              <a:t>E</a:t>
            </a:r>
            <a:r>
              <a:rPr lang="en-US" i="1" baseline="-25000" dirty="0">
                <a:latin typeface="Cambria Math"/>
                <a:cs typeface="Cambria Math"/>
              </a:rPr>
              <a:t>KU</a:t>
            </a:r>
            <a:r>
              <a:rPr lang="en-US" baseline="-40000" dirty="0">
                <a:latin typeface="Cambria Math"/>
                <a:cs typeface="Cambria Math"/>
              </a:rPr>
              <a:t>A</a:t>
            </a:r>
            <a:r>
              <a:rPr lang="en-US" sz="1600" dirty="0" smtClean="0"/>
              <a:t>[</a:t>
            </a:r>
            <a:r>
              <a:rPr lang="en-US" sz="1600" i="1" dirty="0" smtClean="0"/>
              <a:t>secret </a:t>
            </a:r>
            <a:r>
              <a:rPr lang="en-US" sz="1600" i="1" dirty="0"/>
              <a:t>curry recipe</a:t>
            </a:r>
            <a:r>
              <a:rPr lang="en-US" sz="1600" dirty="0"/>
              <a:t>]</a:t>
            </a: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99"/>
          <a:stretch/>
        </p:blipFill>
        <p:spPr bwMode="auto">
          <a:xfrm flipH="1">
            <a:off x="3556316" y="616467"/>
            <a:ext cx="944248" cy="1189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1610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419" y="297325"/>
            <a:ext cx="671781" cy="204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20" y="687070"/>
            <a:ext cx="1092434" cy="851951"/>
          </a:xfrm>
          <a:prstGeom prst="rect">
            <a:avLst/>
          </a:prstGeom>
        </p:spPr>
      </p:pic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15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3747505" y="1817410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4622800" y="1280399"/>
            <a:ext cx="20066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53225" y="529115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High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Trust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86564" y="284366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658095"/>
            <a:ext cx="1304925" cy="4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4876799" y="1953202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3916680" y="2470333"/>
            <a:ext cx="27838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/>
              <a:t> = </a:t>
            </a:r>
            <a:r>
              <a:rPr lang="ja-JP" altLang="en-US" sz="1400" dirty="0">
                <a:latin typeface="Arial"/>
              </a:rPr>
              <a:t>“</a:t>
            </a:r>
            <a:r>
              <a:rPr lang="en-US" sz="1400" dirty="0"/>
              <a:t>The </a:t>
            </a:r>
            <a:r>
              <a:rPr lang="en-US" sz="1400" dirty="0" smtClean="0"/>
              <a:t>High Trust </a:t>
            </a:r>
            <a:r>
              <a:rPr lang="en-US" sz="1400" dirty="0"/>
              <a:t>Bank owes the holder of this message $100.</a:t>
            </a:r>
            <a:r>
              <a:rPr lang="ja-JP" altLang="en-US" sz="1400" dirty="0">
                <a:latin typeface="Arial"/>
              </a:rPr>
              <a:t>”</a:t>
            </a:r>
            <a:endParaRPr lang="en-US" sz="1400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5506721" y="1953202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4622800" y="1709024"/>
            <a:ext cx="1930400" cy="93346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922753" y="2285667"/>
            <a:ext cx="5532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7" name="Line 18"/>
          <p:cNvSpPr>
            <a:spLocks noChangeShapeType="1"/>
          </p:cNvSpPr>
          <p:nvPr/>
        </p:nvSpPr>
        <p:spPr bwMode="auto">
          <a:xfrm flipH="1">
            <a:off x="1752600" y="1997632"/>
            <a:ext cx="1844728" cy="345518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2066975" y="2372861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2696897" y="2372861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30" name="Line 18"/>
          <p:cNvSpPr>
            <a:spLocks noChangeShapeType="1"/>
          </p:cNvSpPr>
          <p:nvPr/>
        </p:nvSpPr>
        <p:spPr bwMode="auto">
          <a:xfrm>
            <a:off x="1752599" y="3139440"/>
            <a:ext cx="2120953" cy="18288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3952030" y="3139440"/>
            <a:ext cx="2215090" cy="417909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i="1" dirty="0">
                <a:latin typeface="Cambria Math"/>
                <a:cs typeface="Cambria Math"/>
              </a:rPr>
              <a:t>E</a:t>
            </a:r>
            <a:r>
              <a:rPr lang="en-US" i="1" baseline="-25000" dirty="0">
                <a:latin typeface="Cambria Math"/>
                <a:cs typeface="Cambria Math"/>
              </a:rPr>
              <a:t>KU</a:t>
            </a:r>
            <a:r>
              <a:rPr lang="en-US" baseline="-40000" dirty="0">
                <a:latin typeface="Cambria Math"/>
                <a:cs typeface="Cambria Math"/>
              </a:rPr>
              <a:t>A</a:t>
            </a:r>
            <a:r>
              <a:rPr lang="en-US" sz="1600" dirty="0" smtClean="0"/>
              <a:t>[</a:t>
            </a:r>
            <a:r>
              <a:rPr lang="en-US" sz="1600" i="1" dirty="0" smtClean="0"/>
              <a:t>secret </a:t>
            </a:r>
            <a:r>
              <a:rPr lang="en-US" sz="1600" i="1" dirty="0"/>
              <a:t>curry recipe</a:t>
            </a:r>
            <a:r>
              <a:rPr lang="en-US" sz="1600" dirty="0"/>
              <a:t>]</a:t>
            </a: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99"/>
          <a:stretch/>
        </p:blipFill>
        <p:spPr bwMode="auto">
          <a:xfrm flipH="1">
            <a:off x="3556316" y="616467"/>
            <a:ext cx="944248" cy="1189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2201864" y="3737515"/>
            <a:ext cx="4699000" cy="298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295007" y="3496120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924929" y="3496120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 flipH="1">
            <a:off x="2306319" y="4513183"/>
            <a:ext cx="4602480" cy="254079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" name="Picture 13" descr="old1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81" y="4346325"/>
            <a:ext cx="1743194" cy="66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819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419" y="297325"/>
            <a:ext cx="671781" cy="204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20" y="687070"/>
            <a:ext cx="1092434" cy="851951"/>
          </a:xfrm>
          <a:prstGeom prst="rect">
            <a:avLst/>
          </a:prstGeom>
        </p:spPr>
      </p:pic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16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3747505" y="1817410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4622800" y="1280399"/>
            <a:ext cx="20066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53225" y="529115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High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Trust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86564" y="284366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658095"/>
            <a:ext cx="1304925" cy="4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4876799" y="1953202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3916680" y="2470333"/>
            <a:ext cx="27838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/>
              <a:t> = </a:t>
            </a:r>
            <a:r>
              <a:rPr lang="ja-JP" altLang="en-US" sz="1400" dirty="0">
                <a:latin typeface="Arial"/>
              </a:rPr>
              <a:t>“</a:t>
            </a:r>
            <a:r>
              <a:rPr lang="en-US" sz="1400" dirty="0"/>
              <a:t>The </a:t>
            </a:r>
            <a:r>
              <a:rPr lang="en-US" sz="1400" dirty="0" smtClean="0"/>
              <a:t>High Trust </a:t>
            </a:r>
            <a:r>
              <a:rPr lang="en-US" sz="1400" dirty="0"/>
              <a:t>Bank owes the holder of this message $100.</a:t>
            </a:r>
            <a:r>
              <a:rPr lang="ja-JP" altLang="en-US" sz="1400" dirty="0">
                <a:latin typeface="Arial"/>
              </a:rPr>
              <a:t>”</a:t>
            </a:r>
            <a:endParaRPr lang="en-US" sz="1400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5506721" y="1953202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4622800" y="1709024"/>
            <a:ext cx="1930400" cy="93346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922753" y="2285667"/>
            <a:ext cx="5532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7" name="Line 18"/>
          <p:cNvSpPr>
            <a:spLocks noChangeShapeType="1"/>
          </p:cNvSpPr>
          <p:nvPr/>
        </p:nvSpPr>
        <p:spPr bwMode="auto">
          <a:xfrm flipH="1">
            <a:off x="1752600" y="1997632"/>
            <a:ext cx="1844728" cy="345518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2066975" y="2372861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2696897" y="2372861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30" name="Line 18"/>
          <p:cNvSpPr>
            <a:spLocks noChangeShapeType="1"/>
          </p:cNvSpPr>
          <p:nvPr/>
        </p:nvSpPr>
        <p:spPr bwMode="auto">
          <a:xfrm>
            <a:off x="1752599" y="3139440"/>
            <a:ext cx="2120953" cy="18288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3952030" y="3139440"/>
            <a:ext cx="2215090" cy="417909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i="1" dirty="0">
                <a:latin typeface="Cambria Math"/>
                <a:cs typeface="Cambria Math"/>
              </a:rPr>
              <a:t>E</a:t>
            </a:r>
            <a:r>
              <a:rPr lang="en-US" i="1" baseline="-25000" dirty="0">
                <a:latin typeface="Cambria Math"/>
                <a:cs typeface="Cambria Math"/>
              </a:rPr>
              <a:t>KU</a:t>
            </a:r>
            <a:r>
              <a:rPr lang="en-US" baseline="-40000" dirty="0">
                <a:latin typeface="Cambria Math"/>
                <a:cs typeface="Cambria Math"/>
              </a:rPr>
              <a:t>A</a:t>
            </a:r>
            <a:r>
              <a:rPr lang="en-US" sz="1600" dirty="0" smtClean="0"/>
              <a:t>[</a:t>
            </a:r>
            <a:r>
              <a:rPr lang="en-US" sz="1600" i="1" dirty="0" smtClean="0"/>
              <a:t>secret </a:t>
            </a:r>
            <a:r>
              <a:rPr lang="en-US" sz="1600" i="1" dirty="0"/>
              <a:t>curry recipe</a:t>
            </a:r>
            <a:r>
              <a:rPr lang="en-US" sz="1600" dirty="0"/>
              <a:t>]</a:t>
            </a: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99"/>
          <a:stretch/>
        </p:blipFill>
        <p:spPr bwMode="auto">
          <a:xfrm flipH="1">
            <a:off x="3556316" y="616467"/>
            <a:ext cx="944248" cy="1189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2201864" y="3737515"/>
            <a:ext cx="4699000" cy="298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295007" y="3496120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924929" y="3496120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 flipH="1">
            <a:off x="2306319" y="4513183"/>
            <a:ext cx="4602480" cy="254079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" name="Picture 13" descr="old1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81" y="4346325"/>
            <a:ext cx="1743194" cy="66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4600" y="1885950"/>
            <a:ext cx="4277360" cy="1569660"/>
          </a:xfrm>
          <a:prstGeom prst="rect">
            <a:avLst/>
          </a:prstGeom>
          <a:solidFill>
            <a:schemeClr val="accent2">
              <a:alpha val="8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Both Alice and Bob can attempt to redeem the IOU (multiple times).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38310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17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1040900" y="3724434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09" name="Text Box 9"/>
          <p:cNvSpPr txBox="1">
            <a:spLocks noChangeArrowheads="1"/>
          </p:cNvSpPr>
          <p:nvPr/>
        </p:nvSpPr>
        <p:spPr bwMode="auto">
          <a:xfrm>
            <a:off x="699587" y="4025662"/>
            <a:ext cx="13537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2463800" y="2246868"/>
            <a:ext cx="41148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02425" y="1495584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Bear’s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Turns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35764" y="383159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25312"/>
            <a:ext cx="237172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3225800" y="3050381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2286000" y="3596958"/>
            <a:ext cx="41452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/>
              <a:t> =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Bill #51342:</a:t>
            </a:r>
            <a:r>
              <a:rPr lang="en-US" dirty="0" smtClean="0"/>
              <a:t> Bear’s Turns Bank </a:t>
            </a:r>
            <a:r>
              <a:rPr lang="en-US" dirty="0"/>
              <a:t>owes the holder of this message $100.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4308475" y="3050381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2463800" y="2675493"/>
            <a:ext cx="4038600" cy="3429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Unique Identifiers</a:t>
            </a:r>
            <a:endParaRPr 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870260" y="103173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5844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18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1040900" y="3724434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09" name="Text Box 9"/>
          <p:cNvSpPr txBox="1">
            <a:spLocks noChangeArrowheads="1"/>
          </p:cNvSpPr>
          <p:nvPr/>
        </p:nvSpPr>
        <p:spPr bwMode="auto">
          <a:xfrm>
            <a:off x="699587" y="4025662"/>
            <a:ext cx="13537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2463800" y="2246868"/>
            <a:ext cx="41148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02425" y="1495584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Bear’s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Turns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35764" y="383159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25312"/>
            <a:ext cx="237172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3225800" y="3050381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2286000" y="3596958"/>
            <a:ext cx="41452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/>
              <a:t> =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Bill #51342:</a:t>
            </a:r>
            <a:r>
              <a:rPr lang="en-US" dirty="0" smtClean="0"/>
              <a:t> Bear’s Turns Bank </a:t>
            </a:r>
            <a:r>
              <a:rPr lang="en-US" dirty="0"/>
              <a:t>owes the holder of this message $100.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4308475" y="3050381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2463800" y="2675493"/>
            <a:ext cx="4038600" cy="3429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Unique Identifiers</a:t>
            </a:r>
            <a:endParaRPr 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870260" y="103173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814508" y="1176000"/>
            <a:ext cx="3082925" cy="1077218"/>
          </a:xfrm>
          <a:prstGeom prst="rect">
            <a:avLst/>
          </a:prstGeom>
          <a:solidFill>
            <a:schemeClr val="accent3">
              <a:lumMod val="75000"/>
              <a:alpha val="88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Bill can only be redeemed once.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2124479" y="2385040"/>
            <a:ext cx="4764001" cy="1569660"/>
          </a:xfrm>
          <a:prstGeom prst="rect">
            <a:avLst/>
          </a:prstGeom>
          <a:solidFill>
            <a:schemeClr val="accent6">
              <a:lumMod val="75000"/>
              <a:alpha val="88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Bank cannot tell if it is Alice or Bob who cheated (first redeemer wins?)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048000" y="4095750"/>
            <a:ext cx="4425546" cy="584776"/>
          </a:xfrm>
          <a:prstGeom prst="rect">
            <a:avLst/>
          </a:prstGeom>
          <a:solidFill>
            <a:srgbClr val="FF0000">
              <a:alpha val="88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Not anonymous; </a:t>
            </a:r>
            <a:r>
              <a:rPr lang="en-US" sz="3200" dirty="0" err="1" smtClean="0"/>
              <a:t>tracable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10541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Hashing</a:t>
            </a:r>
          </a:p>
          <a:p>
            <a:pPr marL="0" indent="0">
              <a:buNone/>
            </a:pPr>
            <a:r>
              <a:rPr lang="en-US" b="1" dirty="0" smtClean="0"/>
              <a:t>Preventing Double Spending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DigiCash</a:t>
            </a:r>
            <a:r>
              <a:rPr lang="en-US" dirty="0" smtClean="0"/>
              <a:t> – Untraceable Cash</a:t>
            </a:r>
          </a:p>
          <a:p>
            <a:pPr marL="0" indent="0">
              <a:buNone/>
            </a:pPr>
            <a:r>
              <a:rPr lang="en-US" b="1" dirty="0" smtClean="0"/>
              <a:t>Distributed Consensus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1058" y="3119878"/>
            <a:ext cx="4370683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/>
              <a:t>Project 1 is due Friday (11:59pm)</a:t>
            </a:r>
          </a:p>
          <a:p>
            <a:r>
              <a:rPr lang="en-US" sz="2000" b="1" dirty="0" smtClean="0"/>
              <a:t>Upcoming </a:t>
            </a:r>
            <a:r>
              <a:rPr lang="en-US" sz="2000" b="1" dirty="0"/>
              <a:t>o</a:t>
            </a:r>
            <a:r>
              <a:rPr lang="en-US" sz="2000" b="1" dirty="0" smtClean="0"/>
              <a:t>ffice </a:t>
            </a:r>
            <a:r>
              <a:rPr lang="en-US" sz="2000" b="1" dirty="0" smtClean="0"/>
              <a:t>h</a:t>
            </a:r>
            <a:r>
              <a:rPr lang="en-US" sz="2000" b="1" dirty="0" smtClean="0"/>
              <a:t>ours:</a:t>
            </a:r>
          </a:p>
          <a:p>
            <a:r>
              <a:rPr lang="en-US" sz="2000" b="1" dirty="0"/>
              <a:t>	</a:t>
            </a:r>
            <a:r>
              <a:rPr lang="en-US" sz="2000" b="1" dirty="0" smtClean="0"/>
              <a:t>Me: </a:t>
            </a:r>
            <a:r>
              <a:rPr lang="en-US" sz="2000" b="1" dirty="0" smtClean="0"/>
              <a:t>Thursday 4-5pm (Rice 507)</a:t>
            </a:r>
            <a:endParaRPr lang="en-US" sz="2000" b="1" dirty="0" smtClean="0"/>
          </a:p>
          <a:p>
            <a:r>
              <a:rPr lang="en-US" sz="2000" b="1" dirty="0"/>
              <a:t>	</a:t>
            </a:r>
            <a:r>
              <a:rPr lang="en-US" sz="2000" b="1" dirty="0" smtClean="0"/>
              <a:t>Nick: </a:t>
            </a:r>
            <a:r>
              <a:rPr lang="en-US" sz="2000" b="1" dirty="0" smtClean="0"/>
              <a:t>Friday noon-2pm (</a:t>
            </a:r>
            <a:r>
              <a:rPr lang="en-US" sz="2000" b="1" dirty="0" err="1" smtClean="0"/>
              <a:t>HackCville</a:t>
            </a:r>
            <a:r>
              <a:rPr lang="en-US" sz="2000" b="1" dirty="0" smtClean="0"/>
              <a:t>)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4248637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27 at 8.32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63" y="416560"/>
            <a:ext cx="5320678" cy="3600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58763" y="413639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CRYPTO 1988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91440"/>
            <a:ext cx="2942855" cy="44142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9800" y="4476750"/>
            <a:ext cx="286258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David </a:t>
            </a:r>
            <a:r>
              <a:rPr lang="en-US" b="1" dirty="0" err="1" smtClean="0"/>
              <a:t>Chaum</a:t>
            </a:r>
            <a:endParaRPr lang="en-US" b="1" dirty="0" smtClean="0"/>
          </a:p>
          <a:p>
            <a:pPr algn="ctr"/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Photo: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Declan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</a:rPr>
              <a:t>McCullagh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 (2002) 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5060" b="19880"/>
          <a:stretch/>
        </p:blipFill>
        <p:spPr>
          <a:xfrm>
            <a:off x="3334572" y="4187189"/>
            <a:ext cx="2344869" cy="844153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1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 descr="Screen Shot 2015-01-27 at 8.3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" y="227052"/>
            <a:ext cx="8341360" cy="442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2520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Technology: </a:t>
            </a:r>
            <a:r>
              <a:rPr lang="en-US" b="1" dirty="0" smtClean="0"/>
              <a:t>Blind Signatures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2960" y="2206943"/>
            <a:ext cx="32619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Normal Signatures</a:t>
            </a:r>
            <a:r>
              <a:rPr lang="en-US" sz="2400" dirty="0" smtClean="0"/>
              <a:t>:</a:t>
            </a:r>
          </a:p>
          <a:p>
            <a:pPr marL="0" lvl="1"/>
            <a:r>
              <a:rPr lang="en-US" sz="2400" dirty="0" smtClean="0"/>
              <a:t>Alice selects message </a:t>
            </a:r>
            <a:r>
              <a:rPr lang="en-US" sz="2400" i="1" dirty="0" smtClean="0">
                <a:latin typeface="Cambria Math"/>
                <a:cs typeface="Cambria Math"/>
              </a:rPr>
              <a:t>m</a:t>
            </a:r>
          </a:p>
          <a:p>
            <a:pPr marL="0" lvl="1"/>
            <a:r>
              <a:rPr lang="en-US" sz="2400" dirty="0" smtClean="0"/>
              <a:t>Sends </a:t>
            </a:r>
            <a:r>
              <a:rPr lang="en-US" sz="2400" i="1" dirty="0" smtClean="0">
                <a:latin typeface="Cambria Math"/>
                <a:cs typeface="Cambria Math"/>
              </a:rPr>
              <a:t>m</a:t>
            </a:r>
            <a:r>
              <a:rPr lang="en-US" sz="2400" dirty="0" smtClean="0"/>
              <a:t> to bank</a:t>
            </a:r>
            <a:endParaRPr lang="en-US" sz="2400" dirty="0" smtClean="0">
              <a:latin typeface="Cambria Math"/>
              <a:cs typeface="Cambria Math"/>
            </a:endParaRPr>
          </a:p>
          <a:p>
            <a:pPr marL="0" lvl="1"/>
            <a:r>
              <a:rPr lang="en-US" sz="2400" dirty="0" smtClean="0"/>
              <a:t>Bank returns signature:</a:t>
            </a:r>
          </a:p>
          <a:p>
            <a:pPr marL="0" lvl="1"/>
            <a:r>
              <a:rPr lang="en-US" sz="2400" dirty="0">
                <a:latin typeface="Cambria Math"/>
                <a:cs typeface="Cambria Math"/>
              </a:rPr>
              <a:t>	</a:t>
            </a:r>
            <a:r>
              <a:rPr lang="en-US" sz="2400" dirty="0" smtClean="0">
                <a:latin typeface="Cambria Math"/>
                <a:cs typeface="Cambria Math"/>
              </a:rPr>
              <a:t>S</a:t>
            </a:r>
            <a:r>
              <a:rPr lang="en-US" sz="2400" baseline="-25000" dirty="0" smtClean="0">
                <a:latin typeface="Cambria Math"/>
                <a:cs typeface="Cambria Math"/>
              </a:rPr>
              <a:t>M</a:t>
            </a:r>
            <a:r>
              <a:rPr lang="en-US" sz="2400" dirty="0" smtClean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= </a:t>
            </a:r>
            <a:r>
              <a:rPr lang="en-US" sz="2400" i="1" dirty="0" smtClean="0">
                <a:latin typeface="Cambria Math"/>
                <a:cs typeface="Cambria Math"/>
              </a:rPr>
              <a:t>m</a:t>
            </a:r>
            <a:r>
              <a:rPr lang="en-US" sz="2400" i="1" baseline="30000" dirty="0" smtClean="0">
                <a:latin typeface="Cambria Math"/>
                <a:cs typeface="Cambria Math"/>
              </a:rPr>
              <a:t>d </a:t>
            </a:r>
            <a:r>
              <a:rPr lang="en-US" sz="2400" dirty="0" smtClean="0">
                <a:latin typeface="Cambria Math"/>
                <a:cs typeface="Cambria Math"/>
              </a:rPr>
              <a:t>mod</a:t>
            </a:r>
            <a:r>
              <a:rPr lang="en-US" sz="2400" i="1" dirty="0" smtClean="0">
                <a:latin typeface="Cambria Math"/>
                <a:cs typeface="Cambria Math"/>
              </a:rPr>
              <a:t> n</a:t>
            </a:r>
            <a:endParaRPr lang="en-US" sz="2400" dirty="0">
              <a:latin typeface="Cambria Math"/>
              <a:cs typeface="Cambria Math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3613" y="1178560"/>
            <a:ext cx="3261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Blind Signatures</a:t>
            </a:r>
            <a:r>
              <a:rPr lang="en-US" sz="2400" dirty="0" smtClean="0"/>
              <a:t>:</a:t>
            </a:r>
          </a:p>
          <a:p>
            <a:pPr marL="0" lvl="1"/>
            <a:r>
              <a:rPr lang="en-US" sz="2400" dirty="0" smtClean="0"/>
              <a:t>Alice selects message </a:t>
            </a:r>
            <a:r>
              <a:rPr lang="en-US" sz="2400" i="1" dirty="0" smtClean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520" y="1103869"/>
            <a:ext cx="3186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Bank’s public key: 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e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)</a:t>
            </a:r>
          </a:p>
          <a:p>
            <a:r>
              <a:rPr lang="en-US" sz="2400" dirty="0"/>
              <a:t>Bank’s </a:t>
            </a:r>
            <a:r>
              <a:rPr lang="en-US" sz="2400" dirty="0" smtClean="0"/>
              <a:t>private </a:t>
            </a:r>
            <a:r>
              <a:rPr lang="en-US" sz="2400" dirty="0"/>
              <a:t>key: </a:t>
            </a:r>
            <a:r>
              <a:rPr lang="en-US" sz="2400" i="1" dirty="0" smtClean="0">
                <a:latin typeface="Cambria Math"/>
                <a:cs typeface="Cambria Math"/>
              </a:rPr>
              <a:t>d</a:t>
            </a:r>
            <a:endParaRPr lang="en-US" sz="24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384218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Technology: </a:t>
            </a:r>
            <a:r>
              <a:rPr lang="en-US" b="1" dirty="0" smtClean="0"/>
              <a:t>Blind Signatures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2960" y="2206943"/>
            <a:ext cx="326193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Normal Signatures</a:t>
            </a:r>
            <a:r>
              <a:rPr lang="en-US" sz="2400" dirty="0" smtClean="0"/>
              <a:t>:</a:t>
            </a:r>
          </a:p>
          <a:p>
            <a:pPr marL="0" lvl="1"/>
            <a:r>
              <a:rPr lang="en-US" sz="2400" dirty="0" smtClean="0"/>
              <a:t>Alice selects message </a:t>
            </a:r>
            <a:r>
              <a:rPr lang="en-US" sz="2400" i="1" dirty="0" smtClean="0">
                <a:latin typeface="Cambria Math"/>
                <a:cs typeface="Cambria Math"/>
              </a:rPr>
              <a:t>m</a:t>
            </a:r>
          </a:p>
          <a:p>
            <a:pPr marL="0" lvl="1"/>
            <a:r>
              <a:rPr lang="en-US" sz="2400" dirty="0" smtClean="0">
                <a:latin typeface="Cambria Math"/>
                <a:cs typeface="Cambria Math"/>
              </a:rPr>
              <a:t>S</a:t>
            </a:r>
            <a:r>
              <a:rPr lang="en-US" sz="2400" baseline="-25000" dirty="0" smtClean="0">
                <a:latin typeface="Cambria Math"/>
                <a:cs typeface="Cambria Math"/>
              </a:rPr>
              <a:t>M</a:t>
            </a:r>
            <a:r>
              <a:rPr lang="en-US" sz="2400" dirty="0" smtClean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= </a:t>
            </a:r>
            <a:r>
              <a:rPr lang="en-US" sz="2400" i="1" dirty="0" smtClean="0">
                <a:latin typeface="Cambria Math"/>
                <a:cs typeface="Cambria Math"/>
              </a:rPr>
              <a:t>m</a:t>
            </a:r>
            <a:r>
              <a:rPr lang="en-US" sz="2400" i="1" baseline="30000" dirty="0" smtClean="0">
                <a:latin typeface="Cambria Math"/>
                <a:cs typeface="Cambria Math"/>
              </a:rPr>
              <a:t>d </a:t>
            </a:r>
            <a:r>
              <a:rPr lang="en-US" sz="2400" dirty="0" smtClean="0">
                <a:latin typeface="Cambria Math"/>
                <a:cs typeface="Cambria Math"/>
              </a:rPr>
              <a:t>mod</a:t>
            </a:r>
            <a:r>
              <a:rPr lang="en-US" sz="2400" i="1" dirty="0" smtClean="0">
                <a:latin typeface="Cambria Math"/>
                <a:cs typeface="Cambria Math"/>
              </a:rPr>
              <a:t> n</a:t>
            </a:r>
            <a:endParaRPr lang="en-US" sz="2400" dirty="0">
              <a:latin typeface="Cambria Math"/>
              <a:cs typeface="Cambria Math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3613" y="1178560"/>
            <a:ext cx="453917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Blind Signatures</a:t>
            </a:r>
            <a:r>
              <a:rPr lang="en-US" sz="2400" dirty="0" smtClean="0"/>
              <a:t>:</a:t>
            </a:r>
          </a:p>
          <a:p>
            <a:pPr marL="0" lvl="1"/>
            <a:r>
              <a:rPr lang="en-US" sz="2400" dirty="0" smtClean="0"/>
              <a:t>Alice selects message </a:t>
            </a:r>
            <a:r>
              <a:rPr lang="en-US" sz="2400" i="1" dirty="0">
                <a:latin typeface="Cambria Math"/>
                <a:cs typeface="Cambria Math"/>
              </a:rPr>
              <a:t>m</a:t>
            </a:r>
            <a:endParaRPr lang="en-US" sz="2400" i="1" dirty="0" smtClean="0">
              <a:latin typeface="Cambria Math"/>
              <a:cs typeface="Cambria Math"/>
            </a:endParaRPr>
          </a:p>
          <a:p>
            <a:pPr marL="0" lvl="1"/>
            <a:r>
              <a:rPr lang="en-US" sz="2400" dirty="0" smtClean="0"/>
              <a:t>Picks random </a:t>
            </a:r>
            <a:r>
              <a:rPr lang="en-US" sz="2400" i="1" dirty="0" smtClean="0">
                <a:latin typeface="Cambria Math"/>
                <a:cs typeface="Cambria Math"/>
              </a:rPr>
              <a:t>k</a:t>
            </a:r>
            <a:r>
              <a:rPr lang="en-US" sz="2400" dirty="0" smtClean="0"/>
              <a:t> in </a:t>
            </a:r>
            <a:r>
              <a:rPr lang="en-US" sz="2400" dirty="0" smtClean="0">
                <a:latin typeface="Cambria Math"/>
                <a:cs typeface="Cambria Math"/>
              </a:rPr>
              <a:t>[1,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)</a:t>
            </a:r>
          </a:p>
          <a:p>
            <a:pPr marL="0" lvl="1"/>
            <a:r>
              <a:rPr lang="en-US" sz="2400" dirty="0" smtClean="0"/>
              <a:t>Sends bank </a:t>
            </a:r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= </a:t>
            </a:r>
            <a:r>
              <a:rPr lang="en-US" sz="2400" i="1" dirty="0" err="1">
                <a:latin typeface="Cambria Math"/>
                <a:cs typeface="Cambria Math"/>
              </a:rPr>
              <a:t>mk</a:t>
            </a:r>
            <a:r>
              <a:rPr lang="en-US" sz="2400" i="1" baseline="30000" dirty="0" err="1">
                <a:latin typeface="Cambria Math"/>
                <a:cs typeface="Cambria Math"/>
              </a:rPr>
              <a:t>e</a:t>
            </a:r>
            <a:r>
              <a:rPr lang="en-US" sz="2400" dirty="0">
                <a:latin typeface="Cambria Math"/>
                <a:cs typeface="Cambria Math"/>
              </a:rPr>
              <a:t> mod </a:t>
            </a:r>
            <a:r>
              <a:rPr lang="en-US" sz="2400" i="1" dirty="0">
                <a:latin typeface="Cambria Math"/>
                <a:cs typeface="Cambria Math"/>
              </a:rPr>
              <a:t>n</a:t>
            </a:r>
            <a:endParaRPr lang="en-US" sz="2400" dirty="0" smtClean="0">
              <a:latin typeface="Cambria Math"/>
              <a:cs typeface="Cambria Math"/>
            </a:endParaRPr>
          </a:p>
          <a:p>
            <a:pPr marL="0" lvl="1"/>
            <a:r>
              <a:rPr lang="en-US" sz="2400" dirty="0" smtClean="0"/>
              <a:t>Bank signs: </a:t>
            </a:r>
            <a:endParaRPr lang="en-US" sz="2400" dirty="0">
              <a:latin typeface="Cambria Math"/>
              <a:cs typeface="Cambria Math"/>
            </a:endParaRPr>
          </a:p>
          <a:p>
            <a:pPr marL="0" lvl="1"/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i="1" baseline="30000" dirty="0" smtClean="0">
                <a:latin typeface="Cambria Math"/>
                <a:cs typeface="Cambria Math"/>
              </a:rPr>
              <a:t>d</a:t>
            </a:r>
            <a:r>
              <a:rPr lang="en-US" sz="2400" i="1" dirty="0" smtClean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=</a:t>
            </a:r>
            <a:r>
              <a:rPr lang="en-US" sz="2400" i="1" dirty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(</a:t>
            </a:r>
            <a:r>
              <a:rPr lang="en-US" sz="2400" i="1" dirty="0" err="1">
                <a:latin typeface="Cambria Math"/>
                <a:cs typeface="Cambria Math"/>
              </a:rPr>
              <a:t>mk</a:t>
            </a:r>
            <a:r>
              <a:rPr lang="en-US" sz="2400" i="1" baseline="30000" dirty="0" err="1">
                <a:latin typeface="Cambria Math"/>
                <a:cs typeface="Cambria Math"/>
              </a:rPr>
              <a:t>e</a:t>
            </a:r>
            <a:r>
              <a:rPr lang="en-US" sz="2400" baseline="30000" dirty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mod </a:t>
            </a:r>
            <a:r>
              <a:rPr lang="en-US" sz="2400" i="1" dirty="0">
                <a:latin typeface="Cambria Math"/>
                <a:cs typeface="Cambria Math"/>
              </a:rPr>
              <a:t>n</a:t>
            </a:r>
            <a:r>
              <a:rPr lang="en-US" sz="2400" dirty="0">
                <a:latin typeface="Cambria Math"/>
                <a:cs typeface="Cambria Math"/>
              </a:rPr>
              <a:t>)</a:t>
            </a:r>
            <a:r>
              <a:rPr lang="en-US" sz="2400" i="1" baseline="30000" dirty="0">
                <a:latin typeface="Cambria Math"/>
                <a:cs typeface="Cambria Math"/>
              </a:rPr>
              <a:t>d </a:t>
            </a:r>
            <a:r>
              <a:rPr lang="en-US" sz="2400" dirty="0" smtClean="0">
                <a:latin typeface="Cambria Math"/>
                <a:cs typeface="Cambria Math"/>
              </a:rPr>
              <a:t>mod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</a:p>
          <a:p>
            <a:pPr marL="0" lvl="1"/>
            <a:r>
              <a:rPr lang="en-US" sz="2400" dirty="0" smtClean="0"/>
              <a:t>Alice computes </a:t>
            </a:r>
            <a:r>
              <a:rPr lang="en-US" sz="2400" i="1" dirty="0">
                <a:latin typeface="Cambria Math"/>
                <a:cs typeface="Cambria Math"/>
              </a:rPr>
              <a:t>m</a:t>
            </a:r>
            <a:r>
              <a:rPr lang="en-US" sz="2400" i="1" baseline="30000" dirty="0">
                <a:latin typeface="Cambria Math"/>
                <a:cs typeface="Cambria Math"/>
              </a:rPr>
              <a:t>d </a:t>
            </a:r>
            <a:r>
              <a:rPr lang="en-US" sz="2400" dirty="0">
                <a:latin typeface="Cambria Math"/>
                <a:cs typeface="Cambria Math"/>
              </a:rPr>
              <a:t>mod</a:t>
            </a:r>
            <a:r>
              <a:rPr lang="en-US" sz="2400" i="1" dirty="0">
                <a:latin typeface="Cambria Math"/>
                <a:cs typeface="Cambria Math"/>
              </a:rPr>
              <a:t>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/>
              <a:t>: </a:t>
            </a:r>
            <a:endParaRPr lang="en-US" sz="2400" i="1" dirty="0" smtClean="0">
              <a:latin typeface="Cambria Math"/>
              <a:cs typeface="Cambria Math"/>
            </a:endParaRPr>
          </a:p>
          <a:p>
            <a:pPr marL="0" lvl="1"/>
            <a:r>
              <a:rPr lang="en-US" sz="2400" i="1" dirty="0" smtClean="0">
                <a:latin typeface="Cambria Math"/>
                <a:cs typeface="Cambria Math"/>
              </a:rPr>
              <a:t>    </a:t>
            </a:r>
            <a:r>
              <a:rPr lang="en-US" sz="2400" dirty="0" smtClean="0">
                <a:latin typeface="Cambria Math"/>
                <a:cs typeface="Cambria Math"/>
              </a:rPr>
              <a:t>=</a:t>
            </a:r>
            <a:r>
              <a:rPr lang="en-US" sz="2400" i="1" dirty="0" smtClean="0">
                <a:latin typeface="Cambria Math"/>
                <a:cs typeface="Cambria Math"/>
              </a:rPr>
              <a:t> 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err="1" smtClean="0">
                <a:latin typeface="Cambria Math"/>
                <a:cs typeface="Cambria Math"/>
              </a:rPr>
              <a:t>mk</a:t>
            </a:r>
            <a:r>
              <a:rPr lang="en-US" sz="2400" i="1" baseline="30000" dirty="0" err="1" smtClean="0">
                <a:latin typeface="Cambria Math"/>
                <a:cs typeface="Cambria Math"/>
              </a:rPr>
              <a:t>e</a:t>
            </a:r>
            <a:r>
              <a:rPr lang="en-US" sz="2400" dirty="0" smtClean="0">
                <a:latin typeface="Cambria Math"/>
                <a:cs typeface="Cambria Math"/>
              </a:rPr>
              <a:t>)</a:t>
            </a:r>
            <a:r>
              <a:rPr lang="en-US" sz="2400" i="1" baseline="30000" dirty="0" smtClean="0">
                <a:latin typeface="Cambria Math"/>
                <a:cs typeface="Cambria Math"/>
              </a:rPr>
              <a:t>d</a:t>
            </a:r>
            <a:r>
              <a:rPr lang="en-US" sz="2400" baseline="30000" dirty="0" smtClean="0">
                <a:latin typeface="Cambria Math"/>
                <a:cs typeface="Cambria Math"/>
              </a:rPr>
              <a:t> </a:t>
            </a:r>
            <a:r>
              <a:rPr lang="en-US" sz="2400" dirty="0" smtClean="0">
                <a:latin typeface="Cambria Math"/>
                <a:cs typeface="Cambria Math"/>
              </a:rPr>
              <a:t>mod </a:t>
            </a:r>
            <a:r>
              <a:rPr lang="en-US" sz="2400" i="1" dirty="0" smtClean="0">
                <a:latin typeface="Cambria Math"/>
                <a:cs typeface="Cambria Math"/>
              </a:rPr>
              <a:t>n </a:t>
            </a:r>
            <a:r>
              <a:rPr lang="en-US" sz="2400" dirty="0" smtClean="0">
                <a:latin typeface="Cambria Math"/>
                <a:cs typeface="Cambria Math"/>
                <a:sym typeface="Symbol" charset="0"/>
              </a:rPr>
              <a:t> </a:t>
            </a:r>
            <a:r>
              <a:rPr lang="en-US" sz="2400" i="1" dirty="0" err="1" smtClean="0">
                <a:latin typeface="Cambria Math"/>
                <a:cs typeface="Cambria Math"/>
              </a:rPr>
              <a:t>m</a:t>
            </a:r>
            <a:r>
              <a:rPr lang="en-US" sz="2400" i="1" baseline="30000" dirty="0" err="1" smtClean="0">
                <a:latin typeface="Cambria Math"/>
                <a:cs typeface="Cambria Math"/>
              </a:rPr>
              <a:t>d</a:t>
            </a:r>
            <a:r>
              <a:rPr lang="en-US" sz="2400" i="1" dirty="0" err="1" smtClean="0">
                <a:latin typeface="Cambria Math"/>
                <a:cs typeface="Cambria Math"/>
              </a:rPr>
              <a:t>k</a:t>
            </a:r>
            <a:r>
              <a:rPr lang="en-US" sz="2400" i="1" baseline="30000" dirty="0" err="1" smtClean="0">
                <a:latin typeface="Cambria Math"/>
                <a:cs typeface="Cambria Math"/>
              </a:rPr>
              <a:t>ed</a:t>
            </a:r>
            <a:r>
              <a:rPr lang="en-US" sz="2400" baseline="30000" dirty="0" smtClean="0">
                <a:latin typeface="Cambria Math"/>
                <a:cs typeface="Cambria Math"/>
              </a:rPr>
              <a:t> </a:t>
            </a:r>
            <a:r>
              <a:rPr lang="en-US" sz="2400" dirty="0" smtClean="0">
                <a:latin typeface="Cambria Math"/>
                <a:cs typeface="Cambria Math"/>
              </a:rPr>
              <a:t>mod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endParaRPr lang="en-US" sz="2400" i="1" dirty="0">
              <a:latin typeface="Cambria Math"/>
              <a:cs typeface="Cambria Math"/>
            </a:endParaRPr>
          </a:p>
          <a:p>
            <a:pPr marL="0" lvl="1"/>
            <a:r>
              <a:rPr lang="en-US" sz="2400" dirty="0" smtClean="0">
                <a:cs typeface="Cambria Math"/>
              </a:rPr>
              <a:t>divide by </a:t>
            </a:r>
            <a:r>
              <a:rPr lang="en-US" sz="2400" i="1" dirty="0" smtClean="0">
                <a:latin typeface="Cambria Math"/>
                <a:cs typeface="Cambria Math"/>
              </a:rPr>
              <a:t>k </a:t>
            </a:r>
            <a:r>
              <a:rPr lang="en-US" sz="2400" dirty="0" smtClean="0">
                <a:latin typeface="Cambria Math"/>
                <a:cs typeface="Cambria Math"/>
              </a:rPr>
              <a:t>=</a:t>
            </a:r>
            <a:r>
              <a:rPr lang="en-US" sz="2400" i="1" dirty="0" smtClean="0">
                <a:latin typeface="Cambria Math"/>
                <a:cs typeface="Cambria Math"/>
              </a:rPr>
              <a:t> m</a:t>
            </a:r>
            <a:r>
              <a:rPr lang="en-US" sz="2400" i="1" baseline="30000" dirty="0" smtClean="0">
                <a:latin typeface="Cambria Math"/>
                <a:cs typeface="Cambria Math"/>
              </a:rPr>
              <a:t>d</a:t>
            </a:r>
            <a:r>
              <a:rPr lang="en-US" sz="2400" baseline="30000" dirty="0" smtClean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mod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endParaRPr lang="en-US" sz="2400" i="1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1520" y="1103869"/>
            <a:ext cx="3186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Bank’s public key: 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e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)</a:t>
            </a:r>
          </a:p>
          <a:p>
            <a:r>
              <a:rPr lang="en-US" sz="2400" dirty="0"/>
              <a:t>Bank’s </a:t>
            </a:r>
            <a:r>
              <a:rPr lang="en-US" sz="2400" dirty="0" smtClean="0"/>
              <a:t>private </a:t>
            </a:r>
            <a:r>
              <a:rPr lang="en-US" sz="2400" dirty="0"/>
              <a:t>key: </a:t>
            </a:r>
            <a:r>
              <a:rPr lang="en-US" sz="2400" i="1" dirty="0" smtClean="0">
                <a:latin typeface="Cambria Math"/>
                <a:cs typeface="Cambria Math"/>
              </a:rPr>
              <a:t>d</a:t>
            </a:r>
            <a:endParaRPr lang="en-US" sz="24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385771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23</a:t>
            </a:fld>
            <a:endParaRPr lang="en-US"/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2463800" y="2246868"/>
            <a:ext cx="41148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02425" y="1495584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Bear’s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Turns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35764" y="383159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25312"/>
            <a:ext cx="237172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2057400" y="1428750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i="1" baseline="30000" dirty="0" smtClean="0">
                <a:latin typeface="Cambria Math"/>
                <a:cs typeface="Cambria Math"/>
              </a:rPr>
              <a:t>k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391160" y="3702496"/>
            <a:ext cx="41452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/>
              <a:t> =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Bill #51342:</a:t>
            </a:r>
            <a:r>
              <a:rPr lang="en-US" dirty="0" smtClean="0"/>
              <a:t> Bear’s Turns Bank </a:t>
            </a:r>
            <a:r>
              <a:rPr lang="en-US" dirty="0"/>
              <a:t>owes the holder of this message $100.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4308475" y="3050381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 smtClean="0">
                <a:latin typeface="Cambria Math"/>
                <a:cs typeface="Cambria Math"/>
              </a:rPr>
              <a:t>[</a:t>
            </a:r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30000" dirty="0" smtClean="0">
                <a:latin typeface="Cambria Math"/>
                <a:cs typeface="Cambria Math"/>
              </a:rPr>
              <a:t>k</a:t>
            </a:r>
            <a:r>
              <a:rPr lang="en-US" dirty="0" smtClean="0">
                <a:latin typeface="Cambria Math"/>
                <a:cs typeface="Cambria Math"/>
              </a:rPr>
              <a:t>]</a:t>
            </a:r>
            <a:endParaRPr lang="en-US" dirty="0">
              <a:latin typeface="Cambria Math"/>
              <a:cs typeface="Cambria Math"/>
            </a:endParaRP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2463800" y="2675493"/>
            <a:ext cx="4038600" cy="3429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Client-Selected Identifiers</a:t>
            </a:r>
            <a:endParaRPr 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870260" y="103173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668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24</a:t>
            </a:fld>
            <a:endParaRPr lang="en-US"/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2463800" y="2246868"/>
            <a:ext cx="41148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02425" y="1495584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Bear’s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Turns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35764" y="383159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25312"/>
            <a:ext cx="237172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2057400" y="1428750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i="1" baseline="30000" dirty="0" smtClean="0">
                <a:latin typeface="Cambria Math"/>
                <a:cs typeface="Cambria Math"/>
              </a:rPr>
              <a:t>k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391160" y="3702496"/>
            <a:ext cx="41452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/>
              <a:t> =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Bill #51342:</a:t>
            </a:r>
            <a:r>
              <a:rPr lang="en-US" dirty="0" smtClean="0"/>
              <a:t> Bear’s Turns Bank </a:t>
            </a:r>
            <a:r>
              <a:rPr lang="en-US" dirty="0"/>
              <a:t>owes the holder of this message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$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10000000</a:t>
            </a:r>
            <a:r>
              <a:rPr lang="en-US" dirty="0" smtClean="0"/>
              <a:t>.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4308475" y="3050381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 smtClean="0">
                <a:latin typeface="Cambria Math"/>
                <a:cs typeface="Cambria Math"/>
              </a:rPr>
              <a:t>[</a:t>
            </a:r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30000" dirty="0" smtClean="0">
                <a:latin typeface="Cambria Math"/>
                <a:cs typeface="Cambria Math"/>
              </a:rPr>
              <a:t>k</a:t>
            </a:r>
            <a:r>
              <a:rPr lang="en-US" dirty="0" smtClean="0">
                <a:latin typeface="Cambria Math"/>
                <a:cs typeface="Cambria Math"/>
              </a:rPr>
              <a:t>]</a:t>
            </a:r>
            <a:endParaRPr lang="en-US" dirty="0">
              <a:latin typeface="Cambria Math"/>
              <a:cs typeface="Cambria Math"/>
            </a:endParaRP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2463800" y="2675493"/>
            <a:ext cx="4038600" cy="3429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Client-Selected Identifiers</a:t>
            </a:r>
            <a:endParaRPr 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870260" y="103173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9541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Cut-and-Choose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620520" y="1348817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1</a:t>
            </a:r>
            <a:r>
              <a:rPr lang="en-US" i="1" baseline="30000" dirty="0" smtClean="0">
                <a:latin typeface="Cambria Math"/>
                <a:cs typeface="Cambria Math"/>
              </a:rPr>
              <a:t>k1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503868" y="120445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620520" y="1948257"/>
            <a:ext cx="1066800" cy="5191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</a:t>
            </a:r>
            <a:r>
              <a:rPr lang="en-US" i="1" baseline="30000" dirty="0" smtClean="0">
                <a:latin typeface="Cambria Math"/>
                <a:cs typeface="Cambria Math"/>
              </a:rPr>
              <a:t>k2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1620520" y="3232746"/>
            <a:ext cx="1066800" cy="5191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256</a:t>
            </a:r>
            <a:r>
              <a:rPr lang="en-US" i="1" baseline="30000" dirty="0" smtClean="0">
                <a:latin typeface="Cambria Math"/>
                <a:cs typeface="Cambria Math"/>
              </a:rPr>
              <a:t>k256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2092128" y="2641600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2992119" y="1204457"/>
            <a:ext cx="493960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i="1" dirty="0" err="1" smtClean="0">
                <a:latin typeface="Cambria Math"/>
                <a:cs typeface="Cambria Math"/>
              </a:rPr>
              <a:t>M</a:t>
            </a:r>
            <a:r>
              <a:rPr lang="en-US" sz="2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smtClean="0"/>
              <a:t>“</a:t>
            </a:r>
            <a:r>
              <a:rPr lang="en-US" sz="2000" b="1" dirty="0" smtClean="0">
                <a:solidFill>
                  <a:srgbClr val="0000FF"/>
                </a:solidFill>
              </a:rPr>
              <a:t>Bill #[</a:t>
            </a:r>
            <a:r>
              <a:rPr lang="en-US" sz="2000" b="1" dirty="0" err="1" smtClean="0">
                <a:solidFill>
                  <a:srgbClr val="0000FF"/>
                </a:solidFill>
              </a:rPr>
              <a:t>r</a:t>
            </a:r>
            <a:r>
              <a:rPr lang="en-US" sz="2000" b="1" baseline="-25000" dirty="0" err="1" smtClean="0">
                <a:solidFill>
                  <a:srgbClr val="0000FF"/>
                </a:solidFill>
              </a:rPr>
              <a:t>i</a:t>
            </a:r>
            <a:r>
              <a:rPr lang="en-US" sz="2000" b="1" dirty="0" smtClean="0">
                <a:solidFill>
                  <a:srgbClr val="0000FF"/>
                </a:solidFill>
              </a:rPr>
              <a:t>] :</a:t>
            </a:r>
            <a:r>
              <a:rPr lang="en-US" sz="2000" dirty="0" smtClean="0"/>
              <a:t> Bear’s Turns Bank </a:t>
            </a:r>
            <a:r>
              <a:rPr lang="en-US" sz="2000" dirty="0"/>
              <a:t>owes the holder of this message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$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en-US" sz="2000" b="1" dirty="0" smtClean="0"/>
              <a:t>.”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7849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Cut-and-Choose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620520" y="1348817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1</a:t>
            </a:r>
            <a:r>
              <a:rPr lang="en-US" i="1" baseline="30000" dirty="0" smtClean="0">
                <a:latin typeface="Cambria Math"/>
                <a:cs typeface="Cambria Math"/>
              </a:rPr>
              <a:t>k1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503868" y="120445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620520" y="1948257"/>
            <a:ext cx="1066800" cy="5191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</a:t>
            </a:r>
            <a:r>
              <a:rPr lang="en-US" i="1" baseline="30000" dirty="0" smtClean="0">
                <a:latin typeface="Cambria Math"/>
                <a:cs typeface="Cambria Math"/>
              </a:rPr>
              <a:t>k2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1620520" y="3232746"/>
            <a:ext cx="1066800" cy="5191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256</a:t>
            </a:r>
            <a:r>
              <a:rPr lang="en-US" i="1" baseline="30000" dirty="0" smtClean="0">
                <a:latin typeface="Cambria Math"/>
                <a:cs typeface="Cambria Math"/>
              </a:rPr>
              <a:t>k256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2092128" y="2641600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2992119" y="1204457"/>
            <a:ext cx="493960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i="1" dirty="0" err="1" smtClean="0">
                <a:latin typeface="Cambria Math"/>
                <a:cs typeface="Cambria Math"/>
              </a:rPr>
              <a:t>M</a:t>
            </a:r>
            <a:r>
              <a:rPr lang="en-US" sz="2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smtClean="0"/>
              <a:t>“</a:t>
            </a:r>
            <a:r>
              <a:rPr lang="en-US" sz="2000" b="1" dirty="0" smtClean="0">
                <a:solidFill>
                  <a:srgbClr val="0000FF"/>
                </a:solidFill>
              </a:rPr>
              <a:t>Bill #[</a:t>
            </a:r>
            <a:r>
              <a:rPr lang="en-US" sz="2000" b="1" dirty="0" err="1" smtClean="0">
                <a:solidFill>
                  <a:srgbClr val="0000FF"/>
                </a:solidFill>
              </a:rPr>
              <a:t>r</a:t>
            </a:r>
            <a:r>
              <a:rPr lang="en-US" sz="2000" b="1" baseline="-25000" dirty="0" err="1" smtClean="0">
                <a:solidFill>
                  <a:srgbClr val="0000FF"/>
                </a:solidFill>
              </a:rPr>
              <a:t>i</a:t>
            </a:r>
            <a:r>
              <a:rPr lang="en-US" sz="2000" b="1" dirty="0" smtClean="0">
                <a:solidFill>
                  <a:srgbClr val="0000FF"/>
                </a:solidFill>
              </a:rPr>
              <a:t>] :</a:t>
            </a:r>
            <a:r>
              <a:rPr lang="en-US" sz="2000" dirty="0" smtClean="0"/>
              <a:t> Bear’s Turns Bank </a:t>
            </a:r>
            <a:r>
              <a:rPr lang="en-US" sz="2000" dirty="0"/>
              <a:t>owes the holder of this message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$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en-US" sz="2000" b="1" dirty="0" smtClean="0"/>
              <a:t>.”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124200" y="2096786"/>
            <a:ext cx="523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Alice generate </a:t>
            </a:r>
            <a:r>
              <a:rPr lang="en-US" i="1" dirty="0" smtClean="0">
                <a:latin typeface="Cambria Math"/>
                <a:cs typeface="Cambria Math"/>
              </a:rPr>
              <a:t>N</a:t>
            </a:r>
            <a:r>
              <a:rPr lang="en-US" dirty="0" smtClean="0"/>
              <a:t> different messages, and blinds each with different </a:t>
            </a:r>
            <a:r>
              <a:rPr lang="en-US" i="1" dirty="0" smtClean="0">
                <a:latin typeface="Cambria Math"/>
                <a:cs typeface="Cambria Math"/>
              </a:rPr>
              <a:t>k</a:t>
            </a:r>
            <a:r>
              <a:rPr lang="en-US" dirty="0" smtClean="0"/>
              <a:t>.  Sends all of them to Bank.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24200" y="2933843"/>
            <a:ext cx="523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Bank randomly selects </a:t>
            </a:r>
            <a:r>
              <a:rPr lang="en-US" i="1" dirty="0" smtClean="0">
                <a:latin typeface="Cambria Math"/>
                <a:cs typeface="Cambria Math"/>
              </a:rPr>
              <a:t>N</a:t>
            </a:r>
            <a:r>
              <a:rPr lang="en-US" dirty="0" smtClean="0">
                <a:latin typeface="Cambria Math"/>
                <a:cs typeface="Cambria Math"/>
              </a:rPr>
              <a:t>-1</a:t>
            </a:r>
            <a:r>
              <a:rPr lang="en-US" dirty="0" smtClean="0"/>
              <a:t> of them, and challenges Alice to </a:t>
            </a:r>
            <a:r>
              <a:rPr lang="en-US" dirty="0" err="1" smtClean="0"/>
              <a:t>unblind</a:t>
            </a:r>
            <a:r>
              <a:rPr lang="en-US" dirty="0" smtClean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200" y="3770901"/>
            <a:ext cx="523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all are okay, Bank (blindly) signs the one un-opened message, and returns it to Alice.</a:t>
            </a:r>
          </a:p>
        </p:txBody>
      </p:sp>
    </p:spTree>
    <p:extLst>
      <p:ext uri="{BB962C8B-B14F-4D97-AF65-F5344CB8AC3E}">
        <p14:creationId xmlns:p14="http://schemas.microsoft.com/office/powerpoint/2010/main" val="2801146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Cut-and-Choose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620520" y="1348817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1</a:t>
            </a:r>
            <a:r>
              <a:rPr lang="en-US" i="1" baseline="30000" dirty="0" smtClean="0">
                <a:latin typeface="Cambria Math"/>
                <a:cs typeface="Cambria Math"/>
              </a:rPr>
              <a:t>k1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503868" y="120445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620520" y="1948257"/>
            <a:ext cx="1066800" cy="5191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</a:t>
            </a:r>
            <a:r>
              <a:rPr lang="en-US" i="1" baseline="30000" dirty="0" smtClean="0">
                <a:latin typeface="Cambria Math"/>
                <a:cs typeface="Cambria Math"/>
              </a:rPr>
              <a:t>k2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1620520" y="3232746"/>
            <a:ext cx="1066800" cy="5191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256</a:t>
            </a:r>
            <a:r>
              <a:rPr lang="en-US" i="1" baseline="30000" dirty="0" smtClean="0">
                <a:latin typeface="Cambria Math"/>
                <a:cs typeface="Cambria Math"/>
              </a:rPr>
              <a:t>k256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2092128" y="2641600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3124200" y="1169682"/>
            <a:ext cx="523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Alice generate </a:t>
            </a:r>
            <a:r>
              <a:rPr lang="en-US" i="1" dirty="0" smtClean="0">
                <a:latin typeface="Cambria Math"/>
                <a:cs typeface="Cambria Math"/>
              </a:rPr>
              <a:t>N</a:t>
            </a:r>
            <a:r>
              <a:rPr lang="en-US" dirty="0" smtClean="0"/>
              <a:t> different messages, and blinds each with different </a:t>
            </a:r>
            <a:r>
              <a:rPr lang="en-US" i="1" dirty="0" smtClean="0">
                <a:latin typeface="Cambria Math"/>
                <a:cs typeface="Cambria Math"/>
              </a:rPr>
              <a:t>k</a:t>
            </a:r>
            <a:r>
              <a:rPr lang="en-US" dirty="0" smtClean="0"/>
              <a:t>.  Sends all of them to Bank.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24200" y="1867989"/>
            <a:ext cx="523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Bank randomly selects </a:t>
            </a:r>
            <a:r>
              <a:rPr lang="en-US" i="1" dirty="0" smtClean="0">
                <a:latin typeface="Cambria Math"/>
                <a:cs typeface="Cambria Math"/>
              </a:rPr>
              <a:t>N</a:t>
            </a:r>
            <a:r>
              <a:rPr lang="en-US" dirty="0" smtClean="0">
                <a:latin typeface="Cambria Math"/>
                <a:cs typeface="Cambria Math"/>
              </a:rPr>
              <a:t>-1</a:t>
            </a:r>
            <a:r>
              <a:rPr lang="en-US" dirty="0" smtClean="0"/>
              <a:t> of them, and challenges Alice to </a:t>
            </a:r>
            <a:r>
              <a:rPr lang="en-US" dirty="0" err="1" smtClean="0"/>
              <a:t>unblind</a:t>
            </a:r>
            <a:r>
              <a:rPr lang="en-US" dirty="0" smtClean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200" y="2561487"/>
            <a:ext cx="523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all are okay, Bank (blindly) signs the one un-opened message, and returns it to Alice.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05900" y="3371156"/>
            <a:ext cx="578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What is probability Alice can cheat without getting caught?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56467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28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1040900" y="3724434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09" name="Text Box 9"/>
          <p:cNvSpPr txBox="1">
            <a:spLocks noChangeArrowheads="1"/>
          </p:cNvSpPr>
          <p:nvPr/>
        </p:nvSpPr>
        <p:spPr bwMode="auto">
          <a:xfrm>
            <a:off x="699587" y="4025662"/>
            <a:ext cx="13537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2463800" y="2246868"/>
            <a:ext cx="41148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02425" y="1495584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Bear’s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Turns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35764" y="383159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25312"/>
            <a:ext cx="237172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3225800" y="3050381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2286000" y="3596958"/>
            <a:ext cx="41452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/>
              <a:t> =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Bill #51342:</a:t>
            </a:r>
            <a:r>
              <a:rPr lang="en-US" dirty="0" smtClean="0"/>
              <a:t> Bear’s Turns Bank </a:t>
            </a:r>
            <a:r>
              <a:rPr lang="en-US" dirty="0"/>
              <a:t>owes the holder of this message $100.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4308475" y="3050381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2463800" y="2675493"/>
            <a:ext cx="4038600" cy="3429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Unique Identifiers</a:t>
            </a:r>
            <a:endParaRPr 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870260" y="103173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814508" y="1176000"/>
            <a:ext cx="3082925" cy="1077218"/>
          </a:xfrm>
          <a:prstGeom prst="rect">
            <a:avLst/>
          </a:prstGeom>
          <a:solidFill>
            <a:schemeClr val="accent3">
              <a:lumMod val="75000"/>
              <a:alpha val="88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Bill can only be redeemed once.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2124479" y="2385040"/>
            <a:ext cx="4764001" cy="1569660"/>
          </a:xfrm>
          <a:prstGeom prst="rect">
            <a:avLst/>
          </a:prstGeom>
          <a:solidFill>
            <a:schemeClr val="accent6">
              <a:lumMod val="75000"/>
              <a:alpha val="88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Bank cannot tell if it is Alice or Bob who cheated (first redeemer wins?)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048000" y="4095750"/>
            <a:ext cx="4425546" cy="584776"/>
          </a:xfrm>
          <a:prstGeom prst="rect">
            <a:avLst/>
          </a:prstGeom>
          <a:solidFill>
            <a:srgbClr val="FF0000">
              <a:alpha val="88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Not anonymous; </a:t>
            </a:r>
            <a:r>
              <a:rPr lang="en-US" sz="3200" dirty="0" err="1" smtClean="0"/>
              <a:t>tracable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16184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3393440" cy="1968261"/>
          </a:xfrm>
        </p:spPr>
        <p:txBody>
          <a:bodyPr>
            <a:normAutofit/>
          </a:bodyPr>
          <a:lstStyle/>
          <a:p>
            <a:r>
              <a:rPr lang="en-US" dirty="0" smtClean="0"/>
              <a:t>Price Volatility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Screen Shot 2015-01-28 at 1.23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40" y="932564"/>
            <a:ext cx="4785360" cy="2556465"/>
          </a:xfrm>
          <a:prstGeom prst="rect">
            <a:avLst/>
          </a:prstGeom>
        </p:spPr>
      </p:pic>
      <p:pic>
        <p:nvPicPr>
          <p:cNvPr id="6" name="Picture 5" descr="Screen Shot 2015-01-28 at 1.25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2656523"/>
            <a:ext cx="5531336" cy="2110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4124960" y="4295096"/>
            <a:ext cx="1619736" cy="2641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5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29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1040900" y="3724434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09" name="Text Box 9"/>
          <p:cNvSpPr txBox="1">
            <a:spLocks noChangeArrowheads="1"/>
          </p:cNvSpPr>
          <p:nvPr/>
        </p:nvSpPr>
        <p:spPr bwMode="auto">
          <a:xfrm>
            <a:off x="699587" y="4025662"/>
            <a:ext cx="13537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2463800" y="2246868"/>
            <a:ext cx="41148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02425" y="1495584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Bear’s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Turns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35764" y="383159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25312"/>
            <a:ext cx="237172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3225800" y="3050381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2286000" y="3596958"/>
            <a:ext cx="41452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/>
              <a:t> =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Bill #51342:</a:t>
            </a:r>
            <a:r>
              <a:rPr lang="en-US" dirty="0" smtClean="0"/>
              <a:t> Bear’s Turns Bank </a:t>
            </a:r>
            <a:r>
              <a:rPr lang="en-US" dirty="0"/>
              <a:t>owes the holder of this message $100.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4308475" y="3050381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2463800" y="2675493"/>
            <a:ext cx="4038600" cy="3429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Blinded Identifiers</a:t>
            </a:r>
            <a:endParaRPr 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870260" y="103173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814508" y="1176000"/>
            <a:ext cx="3082925" cy="1077218"/>
          </a:xfrm>
          <a:prstGeom prst="rect">
            <a:avLst/>
          </a:prstGeom>
          <a:solidFill>
            <a:schemeClr val="accent3">
              <a:lumMod val="75000"/>
              <a:alpha val="88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Bill can only be redeemed once.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2053359" y="2519740"/>
            <a:ext cx="5122338" cy="1077218"/>
          </a:xfrm>
          <a:prstGeom prst="rect">
            <a:avLst/>
          </a:prstGeom>
          <a:solidFill>
            <a:schemeClr val="accent6">
              <a:lumMod val="75000"/>
              <a:alpha val="88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Bank cannot tell who cheated (first redeemer wins?)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048000" y="4095750"/>
            <a:ext cx="4962575" cy="58477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Anonymous and untraceable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1418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390686" y="1022855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Cheaters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307515" y="1636437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2390190" y="1636437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31665" y="1022855"/>
            <a:ext cx="714207" cy="217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4882777" y="1708904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5965452" y="1708904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6953747" y="2451294"/>
            <a:ext cx="1829466" cy="2315969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Bear’s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Turns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8240" y="2690653"/>
            <a:ext cx="4289981" cy="4001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Spend a bill once: anonymity preserved</a:t>
            </a:r>
            <a:endParaRPr lang="en-US" sz="2000" dirty="0"/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1291640" y="3536846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2374315" y="3536846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83620" y="4175279"/>
            <a:ext cx="3896745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Spend a bill twice: identity revealed</a:t>
            </a:r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27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 Strings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620520" y="1348817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1</a:t>
            </a:r>
            <a:r>
              <a:rPr lang="en-US" i="1" baseline="30000" dirty="0" smtClean="0">
                <a:latin typeface="Cambria Math"/>
                <a:cs typeface="Cambria Math"/>
              </a:rPr>
              <a:t>k1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503868" y="120445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620520" y="1948257"/>
            <a:ext cx="1066800" cy="5191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</a:t>
            </a:r>
            <a:r>
              <a:rPr lang="en-US" i="1" baseline="30000" dirty="0" smtClean="0">
                <a:latin typeface="Cambria Math"/>
                <a:cs typeface="Cambria Math"/>
              </a:rPr>
              <a:t>k2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1620520" y="3232746"/>
            <a:ext cx="1066800" cy="5191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256</a:t>
            </a:r>
            <a:r>
              <a:rPr lang="en-US" i="1" baseline="30000" dirty="0" smtClean="0">
                <a:latin typeface="Cambria Math"/>
                <a:cs typeface="Cambria Math"/>
              </a:rPr>
              <a:t>k256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2092128" y="2641600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2921072" y="1168929"/>
            <a:ext cx="569468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Cambria Math"/>
                <a:cs typeface="Cambria Math"/>
              </a:rPr>
              <a:t>I = </a:t>
            </a:r>
            <a:r>
              <a:rPr lang="en-US" sz="2400" dirty="0" smtClean="0">
                <a:latin typeface="Cambria Math"/>
                <a:cs typeface="Cambria Math"/>
              </a:rPr>
              <a:t>“</a:t>
            </a:r>
            <a:r>
              <a:rPr lang="en-US" sz="2400" dirty="0" err="1" smtClean="0">
                <a:latin typeface="Cambria Math"/>
                <a:cs typeface="Cambria Math"/>
              </a:rPr>
              <a:t>alice@alice.org</a:t>
            </a:r>
            <a:r>
              <a:rPr lang="en-US" sz="2400" dirty="0" smtClean="0">
                <a:latin typeface="Cambria Math"/>
                <a:cs typeface="Cambria Math"/>
              </a:rPr>
              <a:t>”</a:t>
            </a:r>
          </a:p>
          <a:p>
            <a:r>
              <a:rPr lang="en-US" sz="2400" i="1" dirty="0" err="1" smtClean="0">
                <a:latin typeface="Cambria Math"/>
                <a:cs typeface="Cambria Math"/>
              </a:rPr>
              <a:t>M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“</a:t>
            </a:r>
            <a:r>
              <a:rPr lang="en-US" sz="2400" b="1" dirty="0" smtClean="0">
                <a:solidFill>
                  <a:srgbClr val="0000FF"/>
                </a:solidFill>
              </a:rPr>
              <a:t>Bill #[</a:t>
            </a:r>
            <a:r>
              <a:rPr lang="en-US" sz="2400" b="1" dirty="0" err="1" smtClean="0">
                <a:solidFill>
                  <a:srgbClr val="0000FF"/>
                </a:solidFill>
              </a:rPr>
              <a:t>r</a:t>
            </a:r>
            <a:r>
              <a:rPr lang="en-US" sz="2400" b="1" baseline="-25000" dirty="0" err="1" smtClean="0">
                <a:solidFill>
                  <a:srgbClr val="0000FF"/>
                </a:solidFill>
              </a:rPr>
              <a:t>i</a:t>
            </a:r>
            <a:r>
              <a:rPr lang="en-US" sz="2400" b="1" dirty="0" smtClean="0">
                <a:solidFill>
                  <a:srgbClr val="0000FF"/>
                </a:solidFill>
              </a:rPr>
              <a:t>] :</a:t>
            </a:r>
            <a:r>
              <a:rPr lang="en-US" sz="2400" dirty="0" smtClean="0"/>
              <a:t> Bear’s Turns Bank </a:t>
            </a:r>
            <a:r>
              <a:rPr lang="en-US" sz="2400" dirty="0"/>
              <a:t>owes </a:t>
            </a:r>
            <a:r>
              <a:rPr lang="en-US" sz="2400" dirty="0" smtClean="0"/>
              <a:t>the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</a:t>
            </a:r>
            <a:r>
              <a:rPr lang="en-US" sz="2400" dirty="0"/>
              <a:t>holder of this message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$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en-US" sz="2400" b="1" dirty="0" smtClean="0"/>
              <a:t>.”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         + identity strings:</a:t>
            </a:r>
          </a:p>
          <a:p>
            <a:pPr marL="990600" lvl="1" indent="-533400">
              <a:buFontTx/>
              <a:buNone/>
            </a:pPr>
            <a:r>
              <a:rPr lang="en-US" sz="2400" i="1" dirty="0" smtClean="0">
                <a:latin typeface="Cambria Math"/>
                <a:cs typeface="Cambria Math"/>
              </a:rPr>
              <a:t>	I</a:t>
            </a:r>
            <a:r>
              <a:rPr lang="en-US" sz="2400" baseline="-25000" dirty="0" smtClean="0">
                <a:latin typeface="Cambria Math"/>
                <a:cs typeface="Cambria Math"/>
              </a:rPr>
              <a:t>1</a:t>
            </a:r>
            <a:r>
              <a:rPr lang="en-US" sz="2400" dirty="0" smtClean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= (</a:t>
            </a:r>
            <a:r>
              <a:rPr lang="en-US" sz="2400" i="1" dirty="0">
                <a:latin typeface="Cambria Math"/>
                <a:cs typeface="Cambria Math"/>
              </a:rPr>
              <a:t>h</a:t>
            </a:r>
            <a:r>
              <a:rPr lang="en-US" sz="2400" dirty="0">
                <a:latin typeface="Cambria Math"/>
                <a:cs typeface="Cambria Math"/>
              </a:rPr>
              <a:t>(</a:t>
            </a:r>
            <a:r>
              <a:rPr lang="en-US" sz="2400" i="1" dirty="0">
                <a:latin typeface="Cambria Math"/>
                <a:cs typeface="Cambria Math"/>
              </a:rPr>
              <a:t>I</a:t>
            </a:r>
            <a:r>
              <a:rPr lang="en-US" sz="2400" baseline="-25000" dirty="0">
                <a:latin typeface="Cambria Math"/>
                <a:cs typeface="Cambria Math"/>
              </a:rPr>
              <a:t>1L</a:t>
            </a:r>
            <a:r>
              <a:rPr lang="en-US" sz="2400" dirty="0">
                <a:latin typeface="Cambria Math"/>
                <a:cs typeface="Cambria Math"/>
              </a:rPr>
              <a:t>), </a:t>
            </a:r>
            <a:r>
              <a:rPr lang="en-US" sz="2400" i="1" dirty="0">
                <a:latin typeface="Cambria Math"/>
                <a:cs typeface="Cambria Math"/>
              </a:rPr>
              <a:t>h</a:t>
            </a:r>
            <a:r>
              <a:rPr lang="en-US" sz="2400" dirty="0">
                <a:latin typeface="Cambria Math"/>
                <a:cs typeface="Cambria Math"/>
              </a:rPr>
              <a:t>(</a:t>
            </a:r>
            <a:r>
              <a:rPr lang="en-US" sz="2400" i="1" dirty="0">
                <a:latin typeface="Cambria Math"/>
                <a:cs typeface="Cambria Math"/>
              </a:rPr>
              <a:t>I</a:t>
            </a:r>
            <a:r>
              <a:rPr lang="en-US" sz="2400" baseline="-25000" dirty="0">
                <a:latin typeface="Cambria Math"/>
                <a:cs typeface="Cambria Math"/>
              </a:rPr>
              <a:t>1R</a:t>
            </a:r>
            <a:r>
              <a:rPr lang="en-US" sz="2400" dirty="0">
                <a:latin typeface="Cambria Math"/>
                <a:cs typeface="Cambria Math"/>
              </a:rPr>
              <a:t>))</a:t>
            </a:r>
          </a:p>
          <a:p>
            <a:pPr marL="990600" lvl="1" indent="-533400">
              <a:buFontTx/>
              <a:buNone/>
            </a:pPr>
            <a:r>
              <a:rPr lang="en-US" sz="2400" dirty="0">
                <a:latin typeface="Cambria Math"/>
                <a:cs typeface="Cambria Math"/>
              </a:rPr>
              <a:t>	</a:t>
            </a:r>
            <a:r>
              <a:rPr lang="en-US" sz="2400" dirty="0" smtClean="0">
                <a:latin typeface="Cambria Math"/>
                <a:cs typeface="Cambria Math"/>
              </a:rPr>
              <a:t>.</a:t>
            </a:r>
            <a:r>
              <a:rPr lang="en-US" sz="2400" dirty="0">
                <a:latin typeface="Cambria Math"/>
                <a:cs typeface="Cambria Math"/>
              </a:rPr>
              <a:t>..</a:t>
            </a:r>
          </a:p>
          <a:p>
            <a:pPr marL="990600" lvl="1" indent="-533400">
              <a:buFontTx/>
              <a:buNone/>
            </a:pPr>
            <a:r>
              <a:rPr lang="en-US" sz="2400" dirty="0">
                <a:latin typeface="Cambria Math"/>
                <a:cs typeface="Cambria Math"/>
              </a:rPr>
              <a:t>	</a:t>
            </a:r>
            <a:r>
              <a:rPr lang="en-US" sz="2400" i="1" dirty="0" smtClean="0">
                <a:latin typeface="Cambria Math"/>
                <a:cs typeface="Cambria Math"/>
              </a:rPr>
              <a:t>I</a:t>
            </a:r>
            <a:r>
              <a:rPr lang="en-US" sz="2400" baseline="-25000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= (</a:t>
            </a:r>
            <a:r>
              <a:rPr lang="en-US" sz="2400" i="1" dirty="0">
                <a:latin typeface="Cambria Math"/>
                <a:cs typeface="Cambria Math"/>
              </a:rPr>
              <a:t>h</a:t>
            </a:r>
            <a:r>
              <a:rPr lang="en-US" sz="2400" dirty="0">
                <a:latin typeface="Cambria Math"/>
                <a:cs typeface="Cambria Math"/>
              </a:rPr>
              <a:t>(</a:t>
            </a:r>
            <a:r>
              <a:rPr lang="en-US" sz="2400" i="1" dirty="0" err="1">
                <a:latin typeface="Cambria Math"/>
                <a:cs typeface="Cambria Math"/>
              </a:rPr>
              <a:t>I</a:t>
            </a:r>
            <a:r>
              <a:rPr lang="en-US" sz="2400" baseline="-25000" dirty="0" err="1">
                <a:latin typeface="Cambria Math"/>
                <a:cs typeface="Cambria Math"/>
              </a:rPr>
              <a:t>nL</a:t>
            </a:r>
            <a:r>
              <a:rPr lang="en-US" sz="2400" dirty="0">
                <a:latin typeface="Cambria Math"/>
                <a:cs typeface="Cambria Math"/>
              </a:rPr>
              <a:t>), </a:t>
            </a:r>
            <a:r>
              <a:rPr lang="en-US" sz="2400" i="1" dirty="0">
                <a:latin typeface="Cambria Math"/>
                <a:cs typeface="Cambria Math"/>
              </a:rPr>
              <a:t>h</a:t>
            </a:r>
            <a:r>
              <a:rPr lang="en-US" sz="2400" dirty="0">
                <a:latin typeface="Cambria Math"/>
                <a:cs typeface="Cambria Math"/>
              </a:rPr>
              <a:t>(</a:t>
            </a:r>
            <a:r>
              <a:rPr lang="en-US" sz="2400" i="1" dirty="0" err="1">
                <a:latin typeface="Cambria Math"/>
                <a:cs typeface="Cambria Math"/>
              </a:rPr>
              <a:t>I</a:t>
            </a:r>
            <a:r>
              <a:rPr lang="en-US" sz="2400" baseline="-25000" dirty="0" err="1">
                <a:latin typeface="Cambria Math"/>
                <a:cs typeface="Cambria Math"/>
              </a:rPr>
              <a:t>nR</a:t>
            </a:r>
            <a:r>
              <a:rPr lang="en-US" sz="2400" dirty="0">
                <a:latin typeface="Cambria Math"/>
                <a:cs typeface="Cambria Math"/>
              </a:rPr>
              <a:t>))</a:t>
            </a:r>
          </a:p>
          <a:p>
            <a:r>
              <a:rPr lang="en-US" sz="2400" dirty="0" smtClean="0"/>
              <a:t>where </a:t>
            </a:r>
            <a:r>
              <a:rPr lang="en-US" sz="2400" i="1" dirty="0" smtClean="0">
                <a:latin typeface="Cambria Math"/>
                <a:cs typeface="Cambria Math"/>
              </a:rPr>
              <a:t>h</a:t>
            </a:r>
            <a:r>
              <a:rPr lang="en-US" sz="2400" dirty="0" smtClean="0"/>
              <a:t> is a one-way hash function and each</a:t>
            </a:r>
            <a:r>
              <a:rPr lang="en-US" sz="2400" i="1" dirty="0" smtClean="0">
                <a:latin typeface="Times New Roman" charset="0"/>
              </a:rPr>
              <a:t> </a:t>
            </a:r>
            <a:r>
              <a:rPr lang="en-US" sz="2400" i="1" dirty="0" err="1">
                <a:latin typeface="Times New Roman" charset="0"/>
              </a:rPr>
              <a:t>I</a:t>
            </a:r>
            <a:r>
              <a:rPr lang="en-US" sz="2400" baseline="-25000" dirty="0" err="1">
                <a:latin typeface="Times New Roman" charset="0"/>
              </a:rPr>
              <a:t>iL</a:t>
            </a:r>
            <a:r>
              <a:rPr lang="en-US" sz="2400" dirty="0"/>
              <a:t> </a:t>
            </a:r>
            <a:r>
              <a:rPr lang="en-US" sz="2400" dirty="0">
                <a:sym typeface="Symbol" charset="0"/>
              </a:rPr>
              <a:t> </a:t>
            </a:r>
            <a:r>
              <a:rPr lang="en-US" sz="2400" i="1" dirty="0" err="1" smtClean="0">
                <a:latin typeface="Times New Roman" charset="0"/>
              </a:rPr>
              <a:t>I</a:t>
            </a:r>
            <a:r>
              <a:rPr lang="en-US" sz="2400" baseline="-25000" dirty="0" err="1" smtClean="0">
                <a:latin typeface="Times New Roman" charset="0"/>
              </a:rPr>
              <a:t>iR</a:t>
            </a:r>
            <a:r>
              <a:rPr lang="en-US" sz="2400" baseline="-25000" dirty="0" smtClean="0">
                <a:latin typeface="Times New Roman" charset="0"/>
              </a:rPr>
              <a:t> </a:t>
            </a:r>
            <a:r>
              <a:rPr lang="en-US" sz="2400" dirty="0" smtClean="0">
                <a:latin typeface="Times New Roman" charset="0"/>
              </a:rPr>
              <a:t>= </a:t>
            </a:r>
            <a:r>
              <a:rPr lang="en-US" sz="2400" i="1" dirty="0">
                <a:latin typeface="Times New Roman" charset="0"/>
              </a:rPr>
              <a:t>I</a:t>
            </a: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2978897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363267" y="225983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Spending a Bill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307515" y="1636437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2390190" y="1636437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42291" y="1022855"/>
            <a:ext cx="714207" cy="217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246966" y="2266224"/>
            <a:ext cx="4254698" cy="25853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Cambria Math"/>
                <a:cs typeface="Cambria Math"/>
              </a:rPr>
              <a:t>I = </a:t>
            </a:r>
            <a:r>
              <a:rPr lang="en-US" dirty="0" smtClean="0">
                <a:latin typeface="Cambria Math"/>
                <a:cs typeface="Cambria Math"/>
              </a:rPr>
              <a:t>“</a:t>
            </a:r>
            <a:r>
              <a:rPr lang="en-US" dirty="0" err="1" smtClean="0">
                <a:latin typeface="Cambria Math"/>
                <a:cs typeface="Cambria Math"/>
              </a:rPr>
              <a:t>alice@alice.org</a:t>
            </a:r>
            <a:r>
              <a:rPr lang="en-US" dirty="0" smtClean="0">
                <a:latin typeface="Cambria Math"/>
                <a:cs typeface="Cambria Math"/>
              </a:rPr>
              <a:t>”</a:t>
            </a:r>
          </a:p>
          <a:p>
            <a:r>
              <a:rPr lang="en-US" i="1" dirty="0" err="1" smtClean="0">
                <a:latin typeface="Cambria Math"/>
                <a:cs typeface="Cambria Math"/>
              </a:rPr>
              <a:t>M</a:t>
            </a:r>
            <a:r>
              <a:rPr lang="en-US" i="1" baseline="-25000" dirty="0" err="1" smtClean="0">
                <a:latin typeface="Cambria Math"/>
                <a:cs typeface="Cambria Math"/>
              </a:rPr>
              <a:t>i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Bill #[</a:t>
            </a:r>
            <a:r>
              <a:rPr lang="en-US" b="1" dirty="0" err="1" smtClean="0">
                <a:solidFill>
                  <a:srgbClr val="0000FF"/>
                </a:solidFill>
              </a:rPr>
              <a:t>r</a:t>
            </a:r>
            <a:r>
              <a:rPr lang="en-US" b="1" baseline="-25000" dirty="0" err="1" smtClean="0">
                <a:solidFill>
                  <a:srgbClr val="0000FF"/>
                </a:solidFill>
              </a:rPr>
              <a:t>i</a:t>
            </a:r>
            <a:r>
              <a:rPr lang="en-US" b="1" dirty="0" smtClean="0">
                <a:solidFill>
                  <a:srgbClr val="0000FF"/>
                </a:solidFill>
              </a:rPr>
              <a:t>] :</a:t>
            </a:r>
            <a:r>
              <a:rPr lang="en-US" dirty="0" smtClean="0"/>
              <a:t> Bear’s Turns Bank </a:t>
            </a:r>
            <a:r>
              <a:rPr lang="en-US" dirty="0"/>
              <a:t>owes </a:t>
            </a:r>
            <a:r>
              <a:rPr lang="en-US" dirty="0" smtClean="0"/>
              <a:t>the</a:t>
            </a:r>
          </a:p>
          <a:p>
            <a:r>
              <a:rPr lang="en-US" dirty="0"/>
              <a:t> </a:t>
            </a:r>
            <a:r>
              <a:rPr lang="en-US" dirty="0" smtClean="0"/>
              <a:t>         </a:t>
            </a:r>
            <a:r>
              <a:rPr lang="en-US" dirty="0"/>
              <a:t>holder of this message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$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en-US" b="1" dirty="0" smtClean="0"/>
              <a:t>.”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      + identity strings:</a:t>
            </a:r>
          </a:p>
          <a:p>
            <a:pPr marL="990600" lvl="1" indent="-533400">
              <a:buFontTx/>
              <a:buNone/>
            </a:pPr>
            <a:r>
              <a:rPr lang="en-US" i="1" dirty="0" smtClean="0">
                <a:latin typeface="Cambria Math"/>
                <a:cs typeface="Cambria Math"/>
              </a:rPr>
              <a:t>	I</a:t>
            </a:r>
            <a:r>
              <a:rPr lang="en-US" baseline="-25000" dirty="0" smtClean="0">
                <a:latin typeface="Cambria Math"/>
                <a:cs typeface="Cambria Math"/>
              </a:rPr>
              <a:t>1</a:t>
            </a:r>
            <a:r>
              <a:rPr lang="en-US" dirty="0" smtClean="0">
                <a:latin typeface="Cambria Math"/>
                <a:cs typeface="Cambria Math"/>
              </a:rPr>
              <a:t> </a:t>
            </a:r>
            <a:r>
              <a:rPr lang="en-US" dirty="0">
                <a:latin typeface="Cambria Math"/>
                <a:cs typeface="Cambria Math"/>
              </a:rPr>
              <a:t>= (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I</a:t>
            </a:r>
            <a:r>
              <a:rPr lang="en-US" baseline="-25000" dirty="0">
                <a:latin typeface="Cambria Math"/>
                <a:cs typeface="Cambria Math"/>
              </a:rPr>
              <a:t>1L</a:t>
            </a:r>
            <a:r>
              <a:rPr lang="en-US" dirty="0">
                <a:latin typeface="Cambria Math"/>
                <a:cs typeface="Cambria Math"/>
              </a:rPr>
              <a:t>), 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I</a:t>
            </a:r>
            <a:r>
              <a:rPr lang="en-US" baseline="-25000" dirty="0">
                <a:latin typeface="Cambria Math"/>
                <a:cs typeface="Cambria Math"/>
              </a:rPr>
              <a:t>1R</a:t>
            </a:r>
            <a:r>
              <a:rPr lang="en-US" dirty="0">
                <a:latin typeface="Cambria Math"/>
                <a:cs typeface="Cambria Math"/>
              </a:rPr>
              <a:t>))</a:t>
            </a:r>
          </a:p>
          <a:p>
            <a:pPr marL="990600" lvl="1" indent="-533400">
              <a:buFontTx/>
              <a:buNone/>
            </a:pPr>
            <a:r>
              <a:rPr lang="en-US" dirty="0">
                <a:latin typeface="Cambria Math"/>
                <a:cs typeface="Cambria Math"/>
              </a:rPr>
              <a:t>	</a:t>
            </a:r>
            <a:r>
              <a:rPr lang="en-US" dirty="0" smtClean="0">
                <a:latin typeface="Cambria Math"/>
                <a:cs typeface="Cambria Math"/>
              </a:rPr>
              <a:t>.</a:t>
            </a:r>
            <a:r>
              <a:rPr lang="en-US" dirty="0">
                <a:latin typeface="Cambria Math"/>
                <a:cs typeface="Cambria Math"/>
              </a:rPr>
              <a:t>..</a:t>
            </a:r>
          </a:p>
          <a:p>
            <a:pPr marL="990600" lvl="1" indent="-533400">
              <a:buFontTx/>
              <a:buNone/>
            </a:pPr>
            <a:r>
              <a:rPr lang="en-US" dirty="0">
                <a:latin typeface="Cambria Math"/>
                <a:cs typeface="Cambria Math"/>
              </a:rPr>
              <a:t>	</a:t>
            </a:r>
            <a:r>
              <a:rPr lang="en-US" i="1" dirty="0" smtClean="0">
                <a:latin typeface="Cambria Math"/>
                <a:cs typeface="Cambria Math"/>
              </a:rPr>
              <a:t>I</a:t>
            </a:r>
            <a:r>
              <a:rPr lang="en-US" baseline="-25000" dirty="0" smtClean="0">
                <a:latin typeface="Cambria Math"/>
                <a:cs typeface="Cambria Math"/>
              </a:rPr>
              <a:t>n</a:t>
            </a:r>
            <a:r>
              <a:rPr lang="en-US" dirty="0" smtClean="0">
                <a:latin typeface="Cambria Math"/>
                <a:cs typeface="Cambria Math"/>
              </a:rPr>
              <a:t> </a:t>
            </a:r>
            <a:r>
              <a:rPr lang="en-US" dirty="0">
                <a:latin typeface="Cambria Math"/>
                <a:cs typeface="Cambria Math"/>
              </a:rPr>
              <a:t>= (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 err="1">
                <a:latin typeface="Cambria Math"/>
                <a:cs typeface="Cambria Math"/>
              </a:rPr>
              <a:t>I</a:t>
            </a:r>
            <a:r>
              <a:rPr lang="en-US" baseline="-25000" dirty="0" err="1">
                <a:latin typeface="Cambria Math"/>
                <a:cs typeface="Cambria Math"/>
              </a:rPr>
              <a:t>nL</a:t>
            </a:r>
            <a:r>
              <a:rPr lang="en-US" dirty="0">
                <a:latin typeface="Cambria Math"/>
                <a:cs typeface="Cambria Math"/>
              </a:rPr>
              <a:t>), 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 err="1">
                <a:latin typeface="Cambria Math"/>
                <a:cs typeface="Cambria Math"/>
              </a:rPr>
              <a:t>I</a:t>
            </a:r>
            <a:r>
              <a:rPr lang="en-US" baseline="-25000" dirty="0" err="1">
                <a:latin typeface="Cambria Math"/>
                <a:cs typeface="Cambria Math"/>
              </a:rPr>
              <a:t>nR</a:t>
            </a:r>
            <a:r>
              <a:rPr lang="en-US" dirty="0">
                <a:latin typeface="Cambria Math"/>
                <a:cs typeface="Cambria Math"/>
              </a:rPr>
              <a:t>))</a:t>
            </a:r>
          </a:p>
          <a:p>
            <a:r>
              <a:rPr lang="en-US" dirty="0" smtClean="0"/>
              <a:t>where </a:t>
            </a:r>
            <a:r>
              <a:rPr lang="en-US" i="1" dirty="0" smtClean="0">
                <a:latin typeface="Cambria Math"/>
                <a:cs typeface="Cambria Math"/>
              </a:rPr>
              <a:t>h</a:t>
            </a:r>
            <a:r>
              <a:rPr lang="en-US" dirty="0" smtClean="0"/>
              <a:t> is a one-way hash function and each</a:t>
            </a:r>
            <a:r>
              <a:rPr lang="en-US" i="1" dirty="0" smtClean="0">
                <a:latin typeface="Times New Roman" charset="0"/>
              </a:rPr>
              <a:t> </a:t>
            </a:r>
            <a:r>
              <a:rPr lang="en-US" i="1" dirty="0" err="1">
                <a:latin typeface="Times New Roman" charset="0"/>
              </a:rPr>
              <a:t>I</a:t>
            </a:r>
            <a:r>
              <a:rPr lang="en-US" baseline="-25000" dirty="0" err="1">
                <a:latin typeface="Times New Roman" charset="0"/>
              </a:rPr>
              <a:t>iL</a:t>
            </a:r>
            <a:r>
              <a:rPr lang="en-US" dirty="0"/>
              <a:t> </a:t>
            </a:r>
            <a:r>
              <a:rPr lang="en-US" dirty="0">
                <a:sym typeface="Symbol" charset="0"/>
              </a:rPr>
              <a:t> </a:t>
            </a:r>
            <a:r>
              <a:rPr lang="en-US" i="1" dirty="0" err="1" smtClean="0">
                <a:latin typeface="Times New Roman" charset="0"/>
              </a:rPr>
              <a:t>I</a:t>
            </a:r>
            <a:r>
              <a:rPr lang="en-US" baseline="-25000" dirty="0" err="1" smtClean="0">
                <a:latin typeface="Times New Roman" charset="0"/>
              </a:rPr>
              <a:t>iR</a:t>
            </a:r>
            <a:r>
              <a:rPr lang="en-US" baseline="-25000" dirty="0" smtClean="0">
                <a:latin typeface="Times New Roman" charset="0"/>
              </a:rPr>
              <a:t> </a:t>
            </a:r>
            <a:r>
              <a:rPr lang="en-US" dirty="0" smtClean="0">
                <a:latin typeface="Times New Roman" charset="0"/>
              </a:rPr>
              <a:t>= </a:t>
            </a:r>
            <a:r>
              <a:rPr lang="en-US" i="1" dirty="0">
                <a:latin typeface="Times New Roman" charset="0"/>
              </a:rPr>
              <a:t>I</a:t>
            </a:r>
            <a:endParaRPr lang="en-US" i="1" dirty="0" smtClean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396047" y="1636437"/>
            <a:ext cx="2548819" cy="441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671355" y="2469058"/>
            <a:ext cx="2273511" cy="639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23938" y="3135170"/>
            <a:ext cx="3641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Reveal request: LRRLRLR…</a:t>
            </a:r>
          </a:p>
          <a:p>
            <a:r>
              <a:rPr lang="en-US" dirty="0" smtClean="0"/>
              <a:t>(randomly select L or R for each pair)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582546" y="3716123"/>
            <a:ext cx="2362320" cy="441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797670" y="4147036"/>
            <a:ext cx="1683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Cambria Math"/>
                <a:cs typeface="Cambria Math"/>
              </a:rPr>
              <a:t>I</a:t>
            </a:r>
            <a:r>
              <a:rPr lang="en-US" baseline="-25000" dirty="0" smtClean="0">
                <a:latin typeface="Cambria Math"/>
                <a:cs typeface="Cambria Math"/>
              </a:rPr>
              <a:t>1L</a:t>
            </a:r>
            <a:r>
              <a:rPr lang="en-US" i="1" dirty="0" smtClean="0">
                <a:latin typeface="Cambria Math"/>
                <a:cs typeface="Cambria Math"/>
              </a:rPr>
              <a:t>, I</a:t>
            </a:r>
            <a:r>
              <a:rPr lang="en-US" baseline="-25000" dirty="0" smtClean="0">
                <a:latin typeface="Cambria Math"/>
                <a:cs typeface="Cambria Math"/>
              </a:rPr>
              <a:t>2R</a:t>
            </a:r>
            <a:r>
              <a:rPr lang="en-US" i="1" dirty="0" smtClean="0">
                <a:latin typeface="Cambria Math"/>
                <a:cs typeface="Cambria Math"/>
              </a:rPr>
              <a:t>,I</a:t>
            </a:r>
            <a:r>
              <a:rPr lang="en-US" baseline="-25000" dirty="0" smtClean="0">
                <a:latin typeface="Cambria Math"/>
                <a:cs typeface="Cambria Math"/>
              </a:rPr>
              <a:t>3R</a:t>
            </a:r>
            <a:r>
              <a:rPr lang="en-US" dirty="0" smtClean="0">
                <a:latin typeface="Cambria Math"/>
                <a:cs typeface="Cambria Math"/>
              </a:rPr>
              <a:t>,</a:t>
            </a:r>
            <a:r>
              <a:rPr lang="en-US" i="1" dirty="0">
                <a:latin typeface="Cambria Math"/>
                <a:cs typeface="Cambria Math"/>
              </a:rPr>
              <a:t> </a:t>
            </a:r>
            <a:r>
              <a:rPr lang="en-US" i="1" dirty="0" smtClean="0">
                <a:latin typeface="Cambria Math"/>
                <a:cs typeface="Cambria Math"/>
              </a:rPr>
              <a:t>I</a:t>
            </a:r>
            <a:r>
              <a:rPr lang="en-US" baseline="-25000" dirty="0" smtClean="0">
                <a:latin typeface="Cambria Math"/>
                <a:cs typeface="Cambria Math"/>
              </a:rPr>
              <a:t>4L</a:t>
            </a:r>
            <a:r>
              <a:rPr lang="en-US" i="1" dirty="0" smtClean="0">
                <a:latin typeface="Cambria Math"/>
                <a:cs typeface="Cambria Math"/>
              </a:rPr>
              <a:t>,…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705082" y="4218662"/>
            <a:ext cx="162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verifies hashes,</a:t>
            </a:r>
          </a:p>
          <a:p>
            <a:r>
              <a:rPr lang="en-US" dirty="0" smtClean="0"/>
              <a:t>accepts bill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48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 descr="Screen Shot 2015-01-27 at 10.10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289" y="316520"/>
            <a:ext cx="3563839" cy="4450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61448" y="1563144"/>
            <a:ext cx="3436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How well does this scheme work as a currency?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8654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 descr="Screen Shot 2015-01-27 at 7.33.2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61"/>
          <a:stretch/>
        </p:blipFill>
        <p:spPr>
          <a:xfrm>
            <a:off x="253009" y="124340"/>
            <a:ext cx="8178454" cy="1438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1-27 at 7.34.22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7" t="8553" r="4171" b="4605"/>
          <a:stretch/>
        </p:blipFill>
        <p:spPr>
          <a:xfrm>
            <a:off x="5376028" y="4211337"/>
            <a:ext cx="3500120" cy="82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1-27 at 10.14.44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5"/>
          <a:stretch/>
        </p:blipFill>
        <p:spPr>
          <a:xfrm>
            <a:off x="228599" y="1710641"/>
            <a:ext cx="8714773" cy="21084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3009" y="3949727"/>
            <a:ext cx="5001815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err="1" smtClean="0"/>
              <a:t>Bitcoin’s</a:t>
            </a:r>
            <a:r>
              <a:rPr lang="en-US" sz="2800" dirty="0" smtClean="0"/>
              <a:t> solution: </a:t>
            </a:r>
            <a:r>
              <a:rPr lang="en-US" sz="2800" b="1" dirty="0" smtClean="0"/>
              <a:t>a public ledger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8792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Ledger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4990" y="1802945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97832" y="1802945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34934" y="1802945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04944" y="3408526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83133" y="3668060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672941" y="3927124"/>
            <a:ext cx="1757836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M = transfer X to Bob</a:t>
            </a:r>
            <a:endParaRPr lang="en-US" sz="1400" i="1" dirty="0">
              <a:latin typeface="Cambria Math"/>
              <a:cs typeface="Cambria Math"/>
            </a:endParaRP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3437881" y="3934468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E</a:t>
            </a:r>
            <a:r>
              <a:rPr lang="en-US" sz="1600" i="1" baseline="-25000" dirty="0" smtClean="0">
                <a:latin typeface="Cambria Math"/>
                <a:cs typeface="Cambria Math"/>
              </a:rPr>
              <a:t>KR</a:t>
            </a:r>
            <a:r>
              <a:rPr lang="en-US" sz="1600" baseline="-40000" dirty="0" smtClean="0">
                <a:latin typeface="Cambria Math"/>
                <a:cs typeface="Cambria Math"/>
              </a:rPr>
              <a:t>A</a:t>
            </a:r>
            <a:r>
              <a:rPr lang="en-US" sz="1400" dirty="0" smtClean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89393" y="3597008"/>
            <a:ext cx="3044128" cy="222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81828" y="360589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 wants to verify:</a:t>
            </a:r>
          </a:p>
          <a:p>
            <a:pPr marL="342900" indent="-342900">
              <a:buAutoNum type="arabicPeriod"/>
            </a:pPr>
            <a:r>
              <a:rPr lang="en-US" dirty="0" smtClean="0"/>
              <a:t>Alice hasn’t already transferred X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coin will be valuable for Bob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237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Ledger: Distributed Trust (?)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4990" y="1802945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97832" y="1802945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34934" y="1802945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04944" y="3408526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83133" y="3668060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672941" y="3927124"/>
            <a:ext cx="1757836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M = transfer X to Bob</a:t>
            </a:r>
            <a:endParaRPr lang="en-US" sz="1400" i="1" dirty="0">
              <a:latin typeface="Cambria Math"/>
              <a:cs typeface="Cambria Math"/>
            </a:endParaRP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3437881" y="3934468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E</a:t>
            </a:r>
            <a:r>
              <a:rPr lang="en-US" sz="1600" i="1" baseline="-25000" dirty="0" smtClean="0">
                <a:latin typeface="Cambria Math"/>
                <a:cs typeface="Cambria Math"/>
              </a:rPr>
              <a:t>KR</a:t>
            </a:r>
            <a:r>
              <a:rPr lang="en-US" sz="1600" baseline="-40000" dirty="0" smtClean="0">
                <a:latin typeface="Cambria Math"/>
                <a:cs typeface="Cambria Math"/>
              </a:rPr>
              <a:t>A</a:t>
            </a:r>
            <a:r>
              <a:rPr lang="en-US" sz="1400" dirty="0" smtClean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89393" y="3597008"/>
            <a:ext cx="3044128" cy="222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81828" y="360589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 wants to verify:</a:t>
            </a:r>
          </a:p>
          <a:p>
            <a:pPr marL="342900" indent="-342900">
              <a:buAutoNum type="arabicPeriod"/>
            </a:pPr>
            <a:r>
              <a:rPr lang="en-US" dirty="0" smtClean="0"/>
              <a:t>Alice hasn’t already transferred X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coin will be valuable for Bob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708675" y="2842081"/>
            <a:ext cx="2174458" cy="8259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0"/>
          </p:cNvCxnSpPr>
          <p:nvPr/>
        </p:nvCxnSpPr>
        <p:spPr>
          <a:xfrm flipH="1" flipV="1">
            <a:off x="4733521" y="2779910"/>
            <a:ext cx="328625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241160" y="2779910"/>
            <a:ext cx="1739230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75103" y="4503040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15871" y="28420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11059" y="29944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4403" y="3050905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76495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4990" y="1802945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97832" y="1802945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34934" y="1802945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04944" y="3408526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83133" y="3668060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672941" y="3927124"/>
            <a:ext cx="1757836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M = transfer X to Bob</a:t>
            </a:r>
            <a:endParaRPr lang="en-US" sz="1400" i="1" dirty="0">
              <a:latin typeface="Cambria Math"/>
              <a:cs typeface="Cambria Math"/>
            </a:endParaRP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3437881" y="3934468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E</a:t>
            </a:r>
            <a:r>
              <a:rPr lang="en-US" sz="1600" i="1" baseline="-25000" dirty="0" smtClean="0">
                <a:latin typeface="Cambria Math"/>
                <a:cs typeface="Cambria Math"/>
              </a:rPr>
              <a:t>KR</a:t>
            </a:r>
            <a:r>
              <a:rPr lang="en-US" sz="1600" baseline="-40000" dirty="0" smtClean="0">
                <a:latin typeface="Cambria Math"/>
                <a:cs typeface="Cambria Math"/>
              </a:rPr>
              <a:t>A</a:t>
            </a:r>
            <a:r>
              <a:rPr lang="en-US" sz="1400" dirty="0" smtClean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89393" y="3597008"/>
            <a:ext cx="3044128" cy="222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81828" y="360589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 wants to verify:</a:t>
            </a:r>
          </a:p>
          <a:p>
            <a:pPr marL="342900" indent="-342900">
              <a:buAutoNum type="arabicPeriod"/>
            </a:pPr>
            <a:r>
              <a:rPr lang="en-US" dirty="0" smtClean="0"/>
              <a:t>Alice hasn’t already transferred X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coin will be valuable for Bob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708675" y="2842081"/>
            <a:ext cx="2174458" cy="8259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0"/>
          </p:cNvCxnSpPr>
          <p:nvPr/>
        </p:nvCxnSpPr>
        <p:spPr>
          <a:xfrm flipH="1" flipV="1">
            <a:off x="4733521" y="2779910"/>
            <a:ext cx="328625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241160" y="2779910"/>
            <a:ext cx="1739230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75103" y="4503040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15871" y="28420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11059" y="29944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4403" y="3050905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51129" y="2842081"/>
            <a:ext cx="2459930" cy="93028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61951" y="3211413"/>
            <a:ext cx="48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ok!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594433" y="2595244"/>
            <a:ext cx="48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ok!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106551" y="2779910"/>
            <a:ext cx="1491055" cy="88815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5581" y="1063229"/>
            <a:ext cx="2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24714"/>
              </p:ext>
            </p:extLst>
          </p:nvPr>
        </p:nvGraphicFramePr>
        <p:xfrm>
          <a:off x="304800" y="742950"/>
          <a:ext cx="2658906" cy="7416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794306"/>
              </p:ext>
            </p:extLst>
          </p:nvPr>
        </p:nvGraphicFramePr>
        <p:xfrm>
          <a:off x="6080939" y="785676"/>
          <a:ext cx="2658906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91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4990" y="1802945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97832" y="1802945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34934" y="1802945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04944" y="3408526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83133" y="3668060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1689393" y="3597008"/>
            <a:ext cx="3044128" cy="222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81828" y="360589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 wants to verify:</a:t>
            </a:r>
          </a:p>
          <a:p>
            <a:pPr marL="342900" indent="-342900">
              <a:buAutoNum type="arabicPeriod"/>
            </a:pPr>
            <a:r>
              <a:rPr lang="en-US" dirty="0" smtClean="0"/>
              <a:t>Alice hasn’t already transferred X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coin will be valuable for Bob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708675" y="2842081"/>
            <a:ext cx="2174458" cy="8259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0"/>
          </p:cNvCxnSpPr>
          <p:nvPr/>
        </p:nvCxnSpPr>
        <p:spPr>
          <a:xfrm flipH="1" flipV="1">
            <a:off x="4733521" y="2779910"/>
            <a:ext cx="328625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241160" y="2779910"/>
            <a:ext cx="1739230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86078" y="3634380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15871" y="28420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11059" y="29944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4403" y="3050905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51129" y="2842081"/>
            <a:ext cx="2459930" cy="93028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61951" y="3211413"/>
            <a:ext cx="48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ok!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594433" y="2595244"/>
            <a:ext cx="48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ok!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106551" y="2779910"/>
            <a:ext cx="1491055" cy="88815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5581" y="1063229"/>
            <a:ext cx="2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170296"/>
              </p:ext>
            </p:extLst>
          </p:nvPr>
        </p:nvGraphicFramePr>
        <p:xfrm>
          <a:off x="304800" y="742950"/>
          <a:ext cx="2658906" cy="7416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809809"/>
              </p:ext>
            </p:extLst>
          </p:nvPr>
        </p:nvGraphicFramePr>
        <p:xfrm>
          <a:off x="6080939" y="785676"/>
          <a:ext cx="2658906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Curved Connector 10"/>
          <p:cNvCxnSpPr>
            <a:stCxn id="8" idx="1"/>
            <a:endCxn id="7" idx="1"/>
          </p:cNvCxnSpPr>
          <p:nvPr/>
        </p:nvCxnSpPr>
        <p:spPr>
          <a:xfrm rot="10800000">
            <a:off x="1461243" y="4021283"/>
            <a:ext cx="3421890" cy="1919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b="29899"/>
          <a:stretch/>
        </p:blipFill>
        <p:spPr>
          <a:xfrm>
            <a:off x="1734671" y="4178864"/>
            <a:ext cx="1763015" cy="86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8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3619476"/>
              </p:ext>
            </p:extLst>
          </p:nvPr>
        </p:nvGraphicFramePr>
        <p:xfrm>
          <a:off x="589280" y="1200149"/>
          <a:ext cx="6014720" cy="3567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10560" y="1422400"/>
            <a:ext cx="2289321" cy="923330"/>
          </a:xfrm>
          <a:prstGeom prst="rect">
            <a:avLst/>
          </a:prstGeom>
          <a:solidFill>
            <a:srgbClr val="FDEADA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Apple’s Profits </a:t>
            </a:r>
          </a:p>
          <a:p>
            <a:r>
              <a:rPr lang="en-US" dirty="0" smtClean="0"/>
              <a:t>(last 3 months) = $18B</a:t>
            </a:r>
          </a:p>
          <a:p>
            <a:r>
              <a:rPr lang="en-US" dirty="0" smtClean="0"/>
              <a:t>(Revenues = $75B)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52281" y="3068320"/>
            <a:ext cx="2343639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Value of all </a:t>
            </a:r>
            <a:r>
              <a:rPr lang="en-US" dirty="0" err="1" smtClean="0"/>
              <a:t>Bitcoin</a:t>
            </a:r>
            <a:r>
              <a:rPr lang="en-US" dirty="0" smtClean="0"/>
              <a:t> at today’s price: $3.5B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574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4990" y="1802945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97832" y="1802945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34934" y="1802945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04944" y="3408526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545581" y="3927124"/>
            <a:ext cx="1885196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M = transfer X to Cathy</a:t>
            </a:r>
            <a:endParaRPr lang="en-US" sz="1400" i="1" dirty="0">
              <a:latin typeface="Cambria Math"/>
              <a:cs typeface="Cambria Math"/>
            </a:endParaRP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3437881" y="3934468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E</a:t>
            </a:r>
            <a:r>
              <a:rPr lang="en-US" sz="1600" i="1" baseline="-25000" dirty="0" smtClean="0">
                <a:latin typeface="Cambria Math"/>
                <a:cs typeface="Cambria Math"/>
              </a:rPr>
              <a:t>KR</a:t>
            </a:r>
            <a:r>
              <a:rPr lang="en-US" sz="1600" baseline="-40000" dirty="0" smtClean="0">
                <a:latin typeface="Cambria Math"/>
                <a:cs typeface="Cambria Math"/>
              </a:rPr>
              <a:t>A</a:t>
            </a:r>
            <a:r>
              <a:rPr lang="en-US" sz="1400" dirty="0" smtClean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89393" y="3597008"/>
            <a:ext cx="3044128" cy="222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08675" y="2842081"/>
            <a:ext cx="2174458" cy="8259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733521" y="2779910"/>
            <a:ext cx="328625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241160" y="2779910"/>
            <a:ext cx="1739230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75103" y="4503040"/>
            <a:ext cx="38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i="1" baseline="-25000" dirty="0" err="1" smtClean="0">
                <a:latin typeface="Cambria Math"/>
                <a:cs typeface="Cambria Math"/>
              </a:rPr>
              <a:t>c</a:t>
            </a:r>
            <a:endParaRPr lang="en-US" i="1" baseline="-25000" dirty="0">
              <a:latin typeface="Cambria Math"/>
              <a:cs typeface="Cambria Math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15871" y="2842081"/>
            <a:ext cx="38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i="1" baseline="-25000" dirty="0" err="1" smtClean="0">
                <a:latin typeface="Cambria Math"/>
                <a:cs typeface="Cambria Math"/>
              </a:rPr>
              <a:t>c</a:t>
            </a:r>
            <a:endParaRPr lang="en-US" i="1" baseline="-25000" dirty="0">
              <a:latin typeface="Cambria Math"/>
              <a:cs typeface="Cambria Math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11059" y="2994481"/>
            <a:ext cx="38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i="1" baseline="-25000" dirty="0" err="1" smtClean="0">
                <a:latin typeface="Cambria Math"/>
                <a:cs typeface="Cambria Math"/>
              </a:rPr>
              <a:t>c</a:t>
            </a:r>
            <a:endParaRPr lang="en-US" i="1" baseline="-25000" dirty="0">
              <a:latin typeface="Cambria Math"/>
              <a:cs typeface="Cambria Math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4403" y="3050905"/>
            <a:ext cx="38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i="1" baseline="-25000" dirty="0" err="1" smtClean="0">
                <a:latin typeface="Cambria Math"/>
                <a:cs typeface="Cambria Math"/>
              </a:rPr>
              <a:t>c</a:t>
            </a:r>
            <a:endParaRPr lang="en-US" i="1" baseline="-25000" dirty="0">
              <a:latin typeface="Cambria Math"/>
              <a:cs typeface="Cambria Math"/>
            </a:endParaRPr>
          </a:p>
        </p:txBody>
      </p:sp>
      <p:cxnSp>
        <p:nvCxnSpPr>
          <p:cNvPr id="16" name="Straight Arrow Connector 15"/>
          <p:cNvCxnSpPr>
            <a:endCxn id="27" idx="0"/>
          </p:cNvCxnSpPr>
          <p:nvPr/>
        </p:nvCxnSpPr>
        <p:spPr>
          <a:xfrm>
            <a:off x="4635831" y="2842081"/>
            <a:ext cx="426315" cy="9213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94433" y="2673333"/>
            <a:ext cx="66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BAD!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106551" y="2779910"/>
            <a:ext cx="1491055" cy="8881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5581" y="1063229"/>
            <a:ext cx="2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349011"/>
              </p:ext>
            </p:extLst>
          </p:nvPr>
        </p:nvGraphicFramePr>
        <p:xfrm>
          <a:off x="304800" y="742950"/>
          <a:ext cx="2658906" cy="7416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286108"/>
              </p:ext>
            </p:extLst>
          </p:nvPr>
        </p:nvGraphicFramePr>
        <p:xfrm>
          <a:off x="6080939" y="785676"/>
          <a:ext cx="2658906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33996" y="3763480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" name="Straight Arrow Connector 30"/>
          <p:cNvCxnSpPr/>
          <p:nvPr/>
        </p:nvCxnSpPr>
        <p:spPr>
          <a:xfrm>
            <a:off x="2380082" y="2842081"/>
            <a:ext cx="2572918" cy="9488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144477"/>
              </p:ext>
            </p:extLst>
          </p:nvPr>
        </p:nvGraphicFramePr>
        <p:xfrm>
          <a:off x="3305204" y="819520"/>
          <a:ext cx="2431860" cy="7416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028677"/>
                <a:gridCol w="140318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c</a:t>
                      </a:r>
                      <a:r>
                        <a:rPr lang="en-US" dirty="0" smtClean="0"/>
                        <a:t> (X-&gt;Cathy)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091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Screen Shot 2015-01-27 at 10.51.16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55" y="1339892"/>
            <a:ext cx="7508091" cy="1975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61315" y="3698240"/>
            <a:ext cx="7846895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Public ledger without fixed set of nodes – </a:t>
            </a:r>
            <a:r>
              <a:rPr lang="en-US" sz="2000" b="1" dirty="0" smtClean="0"/>
              <a:t>decentralized</a:t>
            </a:r>
            <a:r>
              <a:rPr lang="en-US" sz="2000" dirty="0" smtClean="0"/>
              <a:t>, </a:t>
            </a:r>
            <a:r>
              <a:rPr lang="en-US" sz="2000" b="1" dirty="0" smtClean="0"/>
              <a:t>distributed</a:t>
            </a:r>
            <a:r>
              <a:rPr lang="en-US" sz="2000" dirty="0" smtClean="0"/>
              <a:t> trust</a:t>
            </a:r>
          </a:p>
          <a:p>
            <a:r>
              <a:rPr lang="en-US" sz="2000" dirty="0" smtClean="0"/>
              <a:t>Requires </a:t>
            </a:r>
            <a:r>
              <a:rPr lang="en-US" sz="2000" b="1" dirty="0" smtClean="0"/>
              <a:t>coalition with majority of computing power </a:t>
            </a:r>
            <a:r>
              <a:rPr lang="en-US" sz="2000" dirty="0" smtClean="0"/>
              <a:t>to collude to cheat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0540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Next week: </a:t>
            </a:r>
            <a:r>
              <a:rPr lang="en-US" dirty="0" smtClean="0"/>
              <a:t>The </a:t>
            </a:r>
            <a:r>
              <a:rPr lang="en-US" dirty="0" err="1" smtClean="0"/>
              <a:t>Blockchain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Project </a:t>
            </a:r>
            <a:r>
              <a:rPr lang="en-US" b="1" dirty="0" smtClean="0"/>
              <a:t>1 </a:t>
            </a:r>
            <a:r>
              <a:rPr lang="en-US" dirty="0" smtClean="0"/>
              <a:t>is due </a:t>
            </a:r>
            <a:r>
              <a:rPr lang="en-US" dirty="0" smtClean="0"/>
              <a:t>Friday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63760" y="3266819"/>
            <a:ext cx="4370683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/>
              <a:t>Upcoming </a:t>
            </a:r>
            <a:r>
              <a:rPr lang="en-US" sz="2000" b="1" dirty="0"/>
              <a:t>o</a:t>
            </a:r>
            <a:r>
              <a:rPr lang="en-US" sz="2000" b="1" dirty="0" smtClean="0"/>
              <a:t>ffice </a:t>
            </a:r>
            <a:r>
              <a:rPr lang="en-US" sz="2000" b="1" dirty="0" smtClean="0"/>
              <a:t>h</a:t>
            </a:r>
            <a:r>
              <a:rPr lang="en-US" sz="2000" b="1" dirty="0" smtClean="0"/>
              <a:t>ours:</a:t>
            </a:r>
          </a:p>
          <a:p>
            <a:r>
              <a:rPr lang="en-US" sz="2000" b="1" dirty="0"/>
              <a:t>	</a:t>
            </a:r>
            <a:r>
              <a:rPr lang="en-US" sz="2000" b="1" dirty="0" smtClean="0"/>
              <a:t>Me: </a:t>
            </a:r>
            <a:r>
              <a:rPr lang="en-US" sz="2000" b="1" dirty="0" smtClean="0"/>
              <a:t>Thursday 4-5pm (Rice 507)</a:t>
            </a:r>
            <a:endParaRPr lang="en-US" sz="2000" b="1" dirty="0" smtClean="0"/>
          </a:p>
          <a:p>
            <a:r>
              <a:rPr lang="en-US" sz="2000" b="1" dirty="0"/>
              <a:t>	</a:t>
            </a:r>
            <a:r>
              <a:rPr lang="en-US" sz="2000" b="1" dirty="0" smtClean="0"/>
              <a:t>Nick: </a:t>
            </a:r>
            <a:r>
              <a:rPr lang="en-US" sz="2000" b="1" dirty="0" smtClean="0"/>
              <a:t>Friday noon-2pm (</a:t>
            </a:r>
            <a:r>
              <a:rPr lang="en-US" sz="2000" b="1" dirty="0" err="1" smtClean="0"/>
              <a:t>HackCville</a:t>
            </a:r>
            <a:r>
              <a:rPr lang="en-US" sz="2000" b="1" dirty="0" smtClean="0"/>
              <a:t>)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624003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755082"/>
              </p:ext>
            </p:extLst>
          </p:nvPr>
        </p:nvGraphicFramePr>
        <p:xfrm>
          <a:off x="589280" y="1200149"/>
          <a:ext cx="6014720" cy="3567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8227677"/>
              </p:ext>
            </p:extLst>
          </p:nvPr>
        </p:nvGraphicFramePr>
        <p:xfrm>
          <a:off x="3677920" y="205979"/>
          <a:ext cx="5008880" cy="2957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781041" y="335280"/>
            <a:ext cx="2011680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 National Debt: $18.1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94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Asymmetric Crypto: </a:t>
            </a:r>
            <a:r>
              <a:rPr lang="en-US" b="1" dirty="0" smtClean="0">
                <a:solidFill>
                  <a:srgbClr val="660066"/>
                </a:solidFill>
              </a:rPr>
              <a:t>Signatures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282152" y="2778973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641302" y="2778973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cxnSp>
        <p:nvCxnSpPr>
          <p:cNvPr id="8" name="AutoShape 5"/>
          <p:cNvCxnSpPr>
            <a:cxnSpLocks noChangeShapeType="1"/>
          </p:cNvCxnSpPr>
          <p:nvPr/>
        </p:nvCxnSpPr>
        <p:spPr bwMode="auto">
          <a:xfrm flipH="1">
            <a:off x="3653752" y="3121873"/>
            <a:ext cx="1987550" cy="0"/>
          </a:xfrm>
          <a:prstGeom prst="straightConnector1">
            <a:avLst/>
          </a:prstGeom>
          <a:noFill/>
          <a:ln w="28575" cmpd="sng">
            <a:solidFill>
              <a:srgbClr val="E46C0A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64837" y="2750349"/>
            <a:ext cx="11208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Verified </a:t>
            </a:r>
          </a:p>
          <a:p>
            <a:pPr algn="ctr"/>
            <a:r>
              <a:rPr lang="en-US" sz="2000" b="1" dirty="0" smtClean="0"/>
              <a:t>Message</a:t>
            </a:r>
            <a:endParaRPr lang="en-US" sz="2000" b="1" dirty="0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734004" y="2702017"/>
            <a:ext cx="18902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E46C0A"/>
                </a:solidFill>
              </a:rPr>
              <a:t>Signed Message</a:t>
            </a:r>
            <a:endParaRPr lang="en-US" sz="2000" b="1" dirty="0">
              <a:solidFill>
                <a:srgbClr val="E46C0A"/>
              </a:solidFill>
            </a:endParaRPr>
          </a:p>
        </p:txBody>
      </p:sp>
      <p:cxnSp>
        <p:nvCxnSpPr>
          <p:cNvPr id="11" name="AutoShape 8"/>
          <p:cNvCxnSpPr>
            <a:cxnSpLocks noChangeShapeType="1"/>
          </p:cNvCxnSpPr>
          <p:nvPr/>
        </p:nvCxnSpPr>
        <p:spPr bwMode="auto">
          <a:xfrm flipH="1">
            <a:off x="1765762" y="3121873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352627" y="2922356"/>
            <a:ext cx="11208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/>
              <a:t>Message</a:t>
            </a:r>
            <a:endParaRPr lang="en-US" sz="2000" b="1" dirty="0"/>
          </a:p>
        </p:txBody>
      </p:sp>
      <p:cxnSp>
        <p:nvCxnSpPr>
          <p:cNvPr id="13" name="AutoShape 10"/>
          <p:cNvCxnSpPr>
            <a:cxnSpLocks noChangeShapeType="1"/>
          </p:cNvCxnSpPr>
          <p:nvPr/>
        </p:nvCxnSpPr>
        <p:spPr bwMode="auto">
          <a:xfrm flipH="1">
            <a:off x="7012903" y="3121873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3861387" y="3234640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710748" y="3677489"/>
            <a:ext cx="6113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smtClean="0">
                <a:solidFill>
                  <a:srgbClr val="008000"/>
                </a:solidFill>
              </a:rPr>
              <a:t>B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18" name="AutoShape 8"/>
          <p:cNvCxnSpPr>
            <a:cxnSpLocks noChangeShapeType="1"/>
            <a:stCxn id="17" idx="0"/>
          </p:cNvCxnSpPr>
          <p:nvPr/>
        </p:nvCxnSpPr>
        <p:spPr bwMode="auto">
          <a:xfrm flipH="1" flipV="1">
            <a:off x="3004162" y="3467964"/>
            <a:ext cx="12246" cy="209525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6037115" y="3643014"/>
            <a:ext cx="5882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KR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B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20" name="AutoShape 8"/>
          <p:cNvCxnSpPr>
            <a:cxnSpLocks noChangeShapeType="1"/>
          </p:cNvCxnSpPr>
          <p:nvPr/>
        </p:nvCxnSpPr>
        <p:spPr bwMode="auto">
          <a:xfrm flipH="1" flipV="1">
            <a:off x="6327103" y="3464773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5947163" y="1320131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742096" y="1808075"/>
            <a:ext cx="416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Generates key pair: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r>
              <a:rPr lang="en-US" sz="2400" dirty="0" smtClean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KR</a:t>
            </a:r>
            <a:r>
              <a:rPr lang="en-US" sz="2400" b="1" baseline="-25000" dirty="0">
                <a:solidFill>
                  <a:srgbClr val="FF0000"/>
                </a:solidFill>
              </a:rPr>
              <a:t>B</a:t>
            </a:r>
          </a:p>
          <a:p>
            <a:r>
              <a:rPr lang="en-US" sz="2400" dirty="0" smtClean="0"/>
              <a:t>Publishes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2282152" y="1320887"/>
            <a:ext cx="1167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Anyone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1785657" y="1808075"/>
            <a:ext cx="22884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Get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 </a:t>
            </a:r>
            <a:r>
              <a:rPr lang="en-US" sz="2400" dirty="0" smtClean="0"/>
              <a:t>from trusted provider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073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Long Messages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672" y="2921000"/>
            <a:ext cx="1270661" cy="1270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872" y="2921000"/>
            <a:ext cx="1270661" cy="12706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606800" y="3348897"/>
            <a:ext cx="1981200" cy="4148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0600" y="1123950"/>
            <a:ext cx="7313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Alice signs </a:t>
            </a:r>
            <a:r>
              <a:rPr lang="en-US" sz="2400" i="1" dirty="0" smtClean="0"/>
              <a:t>m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= { “I give coin 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A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/>
              <a:t> to address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B</a:t>
            </a:r>
            <a:r>
              <a:rPr lang="en-US" sz="2400" dirty="0" smtClean="0"/>
              <a:t>.”} with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KR</a:t>
            </a:r>
            <a:r>
              <a:rPr lang="en-US" sz="24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A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1962150"/>
            <a:ext cx="7313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Bob signs </a:t>
            </a:r>
            <a:r>
              <a:rPr lang="en-US" sz="2400" i="1" dirty="0" smtClean="0"/>
              <a:t>m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 { “I give coin 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A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/>
              <a:t>, given to me by </a:t>
            </a:r>
            <a:r>
              <a:rPr lang="en-US" sz="2400" i="1" dirty="0"/>
              <a:t>m</a:t>
            </a:r>
            <a:r>
              <a:rPr lang="en-US" sz="2400" baseline="-25000" dirty="0"/>
              <a:t>1</a:t>
            </a:r>
            <a:r>
              <a:rPr lang="en-US" sz="2400" dirty="0" smtClean="0"/>
              <a:t>to address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C</a:t>
            </a:r>
            <a:r>
              <a:rPr lang="en-US" sz="2400" dirty="0" smtClean="0"/>
              <a:t>.”} with </a:t>
            </a:r>
            <a:r>
              <a:rPr lang="en-US" sz="24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KR</a:t>
            </a:r>
            <a:r>
              <a:rPr lang="en-US" sz="24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94444" y="4353782"/>
            <a:ext cx="8379217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i="1" dirty="0" smtClean="0"/>
              <a:t>Asymmetric crypto is expensive: what is the longest m we can sign with 256-bit ECDSA?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26109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Box 6"/>
          <p:cNvSpPr txBox="1">
            <a:spLocks noChangeArrowheads="1"/>
          </p:cNvSpPr>
          <p:nvPr/>
        </p:nvSpPr>
        <p:spPr bwMode="auto">
          <a:xfrm>
            <a:off x="547920" y="2280222"/>
            <a:ext cx="11208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Verified </a:t>
            </a:r>
          </a:p>
          <a:p>
            <a:pPr algn="ctr"/>
            <a:r>
              <a:rPr lang="en-US" sz="2000" b="1" dirty="0" smtClean="0"/>
              <a:t>Message</a:t>
            </a:r>
            <a:endParaRPr lang="en-US" sz="2000" b="1" dirty="0"/>
          </a:p>
        </p:txBody>
      </p:sp>
      <p:sp>
        <p:nvSpPr>
          <p:cNvPr id="48" name="Text Box 9"/>
          <p:cNvSpPr txBox="1">
            <a:spLocks noChangeArrowheads="1"/>
          </p:cNvSpPr>
          <p:nvPr/>
        </p:nvSpPr>
        <p:spPr bwMode="auto">
          <a:xfrm>
            <a:off x="7394470" y="2401717"/>
            <a:ext cx="11208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/>
              <a:t>Message</a:t>
            </a:r>
            <a:endParaRPr lang="en-US" sz="2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Digests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074515" y="223562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33665" y="2225868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cxnSp>
        <p:nvCxnSpPr>
          <p:cNvPr id="8" name="AutoShape 5"/>
          <p:cNvCxnSpPr>
            <a:cxnSpLocks noChangeShapeType="1"/>
          </p:cNvCxnSpPr>
          <p:nvPr/>
        </p:nvCxnSpPr>
        <p:spPr bwMode="auto">
          <a:xfrm flipH="1">
            <a:off x="3446115" y="2568768"/>
            <a:ext cx="1987550" cy="0"/>
          </a:xfrm>
          <a:prstGeom prst="straightConnector1">
            <a:avLst/>
          </a:prstGeom>
          <a:noFill/>
          <a:ln w="28575" cmpd="sng">
            <a:solidFill>
              <a:srgbClr val="E46C0A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81216" y="2197648"/>
            <a:ext cx="1103387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Verified </a:t>
            </a:r>
          </a:p>
          <a:p>
            <a:pPr algn="ctr"/>
            <a:r>
              <a:rPr lang="en-US" sz="2000" dirty="0" smtClean="0"/>
              <a:t>Message</a:t>
            </a:r>
          </a:p>
          <a:p>
            <a:pPr algn="ctr"/>
            <a:r>
              <a:rPr lang="en-US" sz="2000" dirty="0" smtClean="0"/>
              <a:t>Digest</a:t>
            </a:r>
            <a:endParaRPr lang="en-US" sz="2000" dirty="0"/>
          </a:p>
        </p:txBody>
      </p:sp>
      <p:cxnSp>
        <p:nvCxnSpPr>
          <p:cNvPr id="11" name="AutoShape 8"/>
          <p:cNvCxnSpPr>
            <a:cxnSpLocks noChangeShapeType="1"/>
            <a:stCxn id="6" idx="1"/>
          </p:cNvCxnSpPr>
          <p:nvPr/>
        </p:nvCxnSpPr>
        <p:spPr bwMode="auto">
          <a:xfrm flipH="1">
            <a:off x="1668740" y="2578520"/>
            <a:ext cx="40577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536567" y="1619416"/>
            <a:ext cx="11208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/>
              <a:t>Message</a:t>
            </a:r>
            <a:endParaRPr lang="en-US" sz="2000" b="1" dirty="0"/>
          </a:p>
        </p:txBody>
      </p:sp>
      <p:cxnSp>
        <p:nvCxnSpPr>
          <p:cNvPr id="13" name="AutoShape 10"/>
          <p:cNvCxnSpPr>
            <a:cxnSpLocks noChangeShapeType="1"/>
            <a:stCxn id="12" idx="2"/>
          </p:cNvCxnSpPr>
          <p:nvPr/>
        </p:nvCxnSpPr>
        <p:spPr bwMode="auto">
          <a:xfrm>
            <a:off x="8096977" y="2019526"/>
            <a:ext cx="0" cy="200055"/>
          </a:xfrm>
          <a:prstGeom prst="straightConnector1">
            <a:avLst/>
          </a:prstGeom>
          <a:noFill/>
          <a:ln w="76200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2318120" y="884731"/>
            <a:ext cx="80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Alice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947163" y="885615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503111" y="3071092"/>
            <a:ext cx="6113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smtClean="0">
                <a:solidFill>
                  <a:srgbClr val="008000"/>
                </a:solidFill>
              </a:rPr>
              <a:t>B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18" name="AutoShape 8"/>
          <p:cNvCxnSpPr>
            <a:cxnSpLocks noChangeShapeType="1"/>
          </p:cNvCxnSpPr>
          <p:nvPr/>
        </p:nvCxnSpPr>
        <p:spPr bwMode="auto">
          <a:xfrm flipH="1" flipV="1">
            <a:off x="2796525" y="2923741"/>
            <a:ext cx="12246" cy="209525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5829478" y="3036617"/>
            <a:ext cx="5882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KR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B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20" name="AutoShape 8"/>
          <p:cNvCxnSpPr>
            <a:cxnSpLocks noChangeShapeType="1"/>
          </p:cNvCxnSpPr>
          <p:nvPr/>
        </p:nvCxnSpPr>
        <p:spPr bwMode="auto">
          <a:xfrm flipH="1" flipV="1">
            <a:off x="6119466" y="2911668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420150" y="2223526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>
                <a:latin typeface="Cambria Math"/>
                <a:cs typeface="Cambria Math"/>
              </a:rPr>
              <a:t>H</a:t>
            </a:r>
          </a:p>
        </p:txBody>
      </p:sp>
      <p:cxnSp>
        <p:nvCxnSpPr>
          <p:cNvPr id="30" name="AutoShape 10"/>
          <p:cNvCxnSpPr>
            <a:cxnSpLocks noChangeShapeType="1"/>
            <a:stCxn id="25" idx="1"/>
            <a:endCxn id="7" idx="3"/>
          </p:cNvCxnSpPr>
          <p:nvPr/>
        </p:nvCxnSpPr>
        <p:spPr bwMode="auto">
          <a:xfrm flipH="1">
            <a:off x="6805266" y="2566426"/>
            <a:ext cx="614885" cy="2342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 rot="16200000">
            <a:off x="6307667" y="2471231"/>
            <a:ext cx="164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Message Digest</a:t>
            </a:r>
            <a:endParaRPr lang="en-US" dirty="0"/>
          </a:p>
        </p:txBody>
      </p:sp>
      <p:cxnSp>
        <p:nvCxnSpPr>
          <p:cNvPr id="32" name="AutoShape 5"/>
          <p:cNvCxnSpPr>
            <a:cxnSpLocks noChangeShapeType="1"/>
          </p:cNvCxnSpPr>
          <p:nvPr/>
        </p:nvCxnSpPr>
        <p:spPr bwMode="auto">
          <a:xfrm flipH="1">
            <a:off x="3446116" y="1806012"/>
            <a:ext cx="4104035" cy="0"/>
          </a:xfrm>
          <a:prstGeom prst="straightConnector1">
            <a:avLst/>
          </a:prstGeom>
          <a:noFill/>
          <a:ln w="28575" cmpd="sng">
            <a:solidFill>
              <a:srgbClr val="00009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2074515" y="1463112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>
                <a:latin typeface="Cambria Math"/>
                <a:cs typeface="Cambria Math"/>
              </a:rPr>
              <a:t>H</a:t>
            </a: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707695" y="1625831"/>
            <a:ext cx="850430" cy="3603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dirty="0" smtClean="0">
                <a:latin typeface="Cambria Math"/>
                <a:cs typeface="Cambria Math"/>
              </a:rPr>
              <a:t>=</a:t>
            </a:r>
            <a:endParaRPr lang="en-US" sz="2800" b="1" dirty="0">
              <a:latin typeface="Cambria Math"/>
              <a:cs typeface="Cambria Math"/>
            </a:endParaRPr>
          </a:p>
        </p:txBody>
      </p:sp>
      <p:cxnSp>
        <p:nvCxnSpPr>
          <p:cNvPr id="36" name="AutoShape 8"/>
          <p:cNvCxnSpPr>
            <a:cxnSpLocks noChangeShapeType="1"/>
            <a:stCxn id="34" idx="1"/>
          </p:cNvCxnSpPr>
          <p:nvPr/>
        </p:nvCxnSpPr>
        <p:spPr bwMode="auto">
          <a:xfrm flipH="1">
            <a:off x="1578021" y="1806012"/>
            <a:ext cx="49649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AutoShape 8"/>
          <p:cNvCxnSpPr>
            <a:cxnSpLocks noChangeShapeType="1"/>
            <a:stCxn id="9" idx="0"/>
            <a:endCxn id="35" idx="2"/>
          </p:cNvCxnSpPr>
          <p:nvPr/>
        </p:nvCxnSpPr>
        <p:spPr bwMode="auto">
          <a:xfrm flipV="1">
            <a:off x="1132910" y="1986193"/>
            <a:ext cx="0" cy="211455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 Box 7"/>
          <p:cNvSpPr txBox="1">
            <a:spLocks noChangeArrowheads="1"/>
          </p:cNvSpPr>
          <p:nvPr/>
        </p:nvSpPr>
        <p:spPr bwMode="auto">
          <a:xfrm rot="16200000">
            <a:off x="3526367" y="2005343"/>
            <a:ext cx="1890261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E46C0A"/>
                </a:solidFill>
              </a:rPr>
              <a:t>Signed Message</a:t>
            </a:r>
            <a:endParaRPr lang="en-US" sz="2000" b="1" dirty="0">
              <a:solidFill>
                <a:srgbClr val="E46C0A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32910" y="3452226"/>
            <a:ext cx="65853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Cambria Math"/>
                <a:cs typeface="Cambria Math"/>
              </a:rPr>
              <a:t>H</a:t>
            </a:r>
            <a:r>
              <a:rPr lang="en-US" sz="2400" dirty="0" smtClean="0"/>
              <a:t> is a </a:t>
            </a:r>
            <a:r>
              <a:rPr lang="en-US" sz="2400" i="1" dirty="0" smtClean="0"/>
              <a:t>cryptographic hash function</a:t>
            </a:r>
            <a:r>
              <a:rPr lang="en-US" sz="2400" dirty="0" smtClean="0"/>
              <a:t>:</a:t>
            </a:r>
          </a:p>
          <a:p>
            <a:r>
              <a:rPr lang="en-US" sz="2400" dirty="0"/>
              <a:t>	</a:t>
            </a:r>
            <a:r>
              <a:rPr lang="en-US" sz="2400" b="1" dirty="0"/>
              <a:t>o</a:t>
            </a:r>
            <a:r>
              <a:rPr lang="en-US" sz="2400" b="1" dirty="0" smtClean="0"/>
              <a:t>ne-way:</a:t>
            </a:r>
            <a:r>
              <a:rPr lang="en-US" sz="2400" dirty="0" smtClean="0"/>
              <a:t> given </a:t>
            </a:r>
            <a:r>
              <a:rPr lang="en-US" sz="2400" i="1" dirty="0" smtClean="0">
                <a:latin typeface="Cambria Math"/>
                <a:cs typeface="Cambria Math"/>
              </a:rPr>
              <a:t>H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)</a:t>
            </a:r>
            <a:r>
              <a:rPr lang="en-US" sz="2400" dirty="0" smtClean="0"/>
              <a:t> cannot find </a:t>
            </a:r>
            <a:r>
              <a:rPr lang="en-US" sz="2400" dirty="0" err="1" smtClean="0"/>
              <a:t>preimage</a:t>
            </a:r>
            <a:r>
              <a:rPr lang="en-US" sz="2400" dirty="0" smtClean="0"/>
              <a:t> 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</a:p>
          <a:p>
            <a:r>
              <a:rPr lang="en-US" sz="2400" dirty="0"/>
              <a:t>	</a:t>
            </a:r>
            <a:r>
              <a:rPr lang="en-US" sz="2400" b="1" dirty="0" smtClean="0"/>
              <a:t>strong collision-resistant: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hard to find pair 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/>
              <a:t> and </a:t>
            </a:r>
            <a:r>
              <a:rPr lang="en-US" sz="2400" i="1" dirty="0" smtClean="0">
                <a:latin typeface="Cambria Math"/>
                <a:cs typeface="Cambria Math"/>
              </a:rPr>
              <a:t>y</a:t>
            </a:r>
            <a:r>
              <a:rPr lang="en-US" sz="2400" dirty="0" smtClean="0"/>
              <a:t> where </a:t>
            </a:r>
            <a:r>
              <a:rPr lang="en-US" sz="2400" i="1" dirty="0" smtClean="0">
                <a:latin typeface="Cambria Math"/>
                <a:cs typeface="Cambria Math"/>
              </a:rPr>
              <a:t>H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) = </a:t>
            </a:r>
            <a:r>
              <a:rPr lang="en-US" sz="2400" i="1" dirty="0" smtClean="0">
                <a:latin typeface="Cambria Math"/>
                <a:cs typeface="Cambria Math"/>
              </a:rPr>
              <a:t>H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y</a:t>
            </a:r>
            <a:r>
              <a:rPr lang="en-US" sz="2400" dirty="0" smtClean="0">
                <a:latin typeface="Cambria Math"/>
                <a:cs typeface="Cambria Math"/>
              </a:rPr>
              <a:t>)</a:t>
            </a:r>
            <a:endParaRPr lang="en-US" sz="24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849203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2" grpId="1"/>
      <p:bldP spid="25" grpId="0" animBg="1"/>
      <p:bldP spid="31" grpId="0"/>
      <p:bldP spid="34" grpId="0" animBg="1"/>
      <p:bldP spid="35" grpId="0" animBg="1"/>
      <p:bldP spid="10" grpId="0" animBg="1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33550" y="2583976"/>
            <a:ext cx="914400" cy="609600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dirty="0" smtClean="0"/>
              <a:t>E</a:t>
            </a:r>
            <a:endParaRPr lang="en-US" sz="24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33400" y="180975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imes New Roman" charset="0"/>
              </a:rPr>
              <a:t>IV</a:t>
            </a:r>
          </a:p>
        </p:txBody>
      </p:sp>
      <p:cxnSp>
        <p:nvCxnSpPr>
          <p:cNvPr id="7" name="AutoShape 5"/>
          <p:cNvCxnSpPr>
            <a:cxnSpLocks noChangeShapeType="1"/>
          </p:cNvCxnSpPr>
          <p:nvPr/>
        </p:nvCxnSpPr>
        <p:spPr bwMode="auto">
          <a:xfrm flipH="1">
            <a:off x="1565240" y="2253098"/>
            <a:ext cx="12805" cy="330878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15987" y="2660176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charset="0"/>
              </a:rPr>
              <a:t>K</a:t>
            </a:r>
          </a:p>
        </p:txBody>
      </p:sp>
      <p:cxnSp>
        <p:nvCxnSpPr>
          <p:cNvPr id="9" name="AutoShape 7"/>
          <p:cNvCxnSpPr>
            <a:cxnSpLocks noChangeShapeType="1"/>
          </p:cNvCxnSpPr>
          <p:nvPr/>
        </p:nvCxnSpPr>
        <p:spPr bwMode="auto">
          <a:xfrm>
            <a:off x="720800" y="2888776"/>
            <a:ext cx="412750" cy="0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338245" y="1729878"/>
            <a:ext cx="46679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ym typeface="Symbol" charset="0"/>
              </a:rPr>
              <a:t></a:t>
            </a:r>
            <a:endParaRPr lang="en-US" sz="2800" dirty="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341349" y="1053276"/>
            <a:ext cx="4605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P</a:t>
            </a:r>
            <a:r>
              <a:rPr lang="en-US" i="1" baseline="-25000" dirty="0">
                <a:latin typeface="Cambria Math"/>
                <a:cs typeface="Cambria Math"/>
              </a:rPr>
              <a:t>1</a:t>
            </a:r>
          </a:p>
        </p:txBody>
      </p:sp>
      <p:cxnSp>
        <p:nvCxnSpPr>
          <p:cNvPr id="12" name="AutoShape 10"/>
          <p:cNvCxnSpPr>
            <a:cxnSpLocks noChangeShapeType="1"/>
          </p:cNvCxnSpPr>
          <p:nvPr/>
        </p:nvCxnSpPr>
        <p:spPr bwMode="auto">
          <a:xfrm flipH="1">
            <a:off x="1571642" y="1422608"/>
            <a:ext cx="1" cy="307270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1346135" y="3942526"/>
            <a:ext cx="4510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i="1">
                <a:latin typeface="Cambria Math"/>
                <a:cs typeface="Cambria Math"/>
              </a:rPr>
              <a:t>C</a:t>
            </a:r>
            <a:r>
              <a:rPr lang="en-US" i="1" baseline="-25000">
                <a:latin typeface="Cambria Math"/>
                <a:cs typeface="Cambria Math"/>
              </a:rPr>
              <a:t>1</a:t>
            </a:r>
          </a:p>
        </p:txBody>
      </p:sp>
      <p:cxnSp>
        <p:nvCxnSpPr>
          <p:cNvPr id="14" name="AutoShape 12"/>
          <p:cNvCxnSpPr>
            <a:cxnSpLocks noChangeShapeType="1"/>
          </p:cNvCxnSpPr>
          <p:nvPr/>
        </p:nvCxnSpPr>
        <p:spPr bwMode="auto">
          <a:xfrm flipH="1">
            <a:off x="1562089" y="3193576"/>
            <a:ext cx="19107" cy="748950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AutoShape 13"/>
          <p:cNvCxnSpPr>
            <a:cxnSpLocks noChangeShapeType="1"/>
            <a:stCxn id="13" idx="3"/>
            <a:endCxn id="21" idx="1"/>
          </p:cNvCxnSpPr>
          <p:nvPr/>
        </p:nvCxnSpPr>
        <p:spPr bwMode="auto">
          <a:xfrm flipV="1">
            <a:off x="1797150" y="1991488"/>
            <a:ext cx="1761387" cy="2135704"/>
          </a:xfrm>
          <a:prstGeom prst="bentConnector3">
            <a:avLst>
              <a:gd name="adj1" fmla="val 50000"/>
            </a:avLst>
          </a:prstGeom>
          <a:noFill/>
          <a:ln w="19050" cmpd="sng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AutoShape 14"/>
          <p:cNvCxnSpPr>
            <a:cxnSpLocks noChangeShapeType="1"/>
          </p:cNvCxnSpPr>
          <p:nvPr/>
        </p:nvCxnSpPr>
        <p:spPr bwMode="auto">
          <a:xfrm>
            <a:off x="990600" y="2038350"/>
            <a:ext cx="379558" cy="10462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3343350" y="2583976"/>
            <a:ext cx="914400" cy="609600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dirty="0" smtClean="0"/>
              <a:t>E</a:t>
            </a:r>
            <a:endParaRPr lang="en-US" sz="2400" dirty="0"/>
          </a:p>
        </p:txBody>
      </p:sp>
      <p:cxnSp>
        <p:nvCxnSpPr>
          <p:cNvPr id="18" name="AutoShape 16"/>
          <p:cNvCxnSpPr>
            <a:cxnSpLocks noChangeShapeType="1"/>
            <a:stCxn id="21" idx="2"/>
            <a:endCxn id="17" idx="0"/>
          </p:cNvCxnSpPr>
          <p:nvPr/>
        </p:nvCxnSpPr>
        <p:spPr bwMode="auto">
          <a:xfrm>
            <a:off x="3791934" y="2253098"/>
            <a:ext cx="8616" cy="330878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3558537" y="1729878"/>
            <a:ext cx="46679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ym typeface="Symbol" charset="0"/>
              </a:rPr>
              <a:t></a:t>
            </a:r>
            <a:endParaRPr lang="en-US" sz="2800" dirty="0"/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3581400" y="1027534"/>
            <a:ext cx="4605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P</a:t>
            </a:r>
            <a:r>
              <a:rPr lang="en-US" i="1" baseline="-25000" dirty="0">
                <a:latin typeface="Cambria Math"/>
                <a:cs typeface="Cambria Math"/>
              </a:rPr>
              <a:t>2</a:t>
            </a:r>
          </a:p>
        </p:txBody>
      </p:sp>
      <p:cxnSp>
        <p:nvCxnSpPr>
          <p:cNvPr id="23" name="AutoShape 21"/>
          <p:cNvCxnSpPr>
            <a:cxnSpLocks noChangeShapeType="1"/>
          </p:cNvCxnSpPr>
          <p:nvPr/>
        </p:nvCxnSpPr>
        <p:spPr bwMode="auto">
          <a:xfrm flipH="1">
            <a:off x="3783464" y="1396866"/>
            <a:ext cx="16753" cy="359658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3575214" y="3896488"/>
            <a:ext cx="4510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C</a:t>
            </a:r>
            <a:r>
              <a:rPr lang="en-US" i="1" baseline="-25000" dirty="0">
                <a:latin typeface="Cambria Math"/>
                <a:cs typeface="Cambria Math"/>
              </a:rPr>
              <a:t>2</a:t>
            </a:r>
          </a:p>
        </p:txBody>
      </p:sp>
      <p:cxnSp>
        <p:nvCxnSpPr>
          <p:cNvPr id="25" name="AutoShape 23"/>
          <p:cNvCxnSpPr>
            <a:cxnSpLocks noChangeShapeType="1"/>
            <a:stCxn id="17" idx="2"/>
            <a:endCxn id="24" idx="0"/>
          </p:cNvCxnSpPr>
          <p:nvPr/>
        </p:nvCxnSpPr>
        <p:spPr bwMode="auto">
          <a:xfrm>
            <a:off x="3800550" y="3193576"/>
            <a:ext cx="172" cy="702912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5260106" y="2448688"/>
            <a:ext cx="6508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4400"/>
              <a:t>...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7839150" y="2583976"/>
            <a:ext cx="914400" cy="609600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dirty="0" smtClean="0"/>
              <a:t>E</a:t>
            </a:r>
            <a:endParaRPr lang="en-US" sz="2400" dirty="0"/>
          </a:p>
        </p:txBody>
      </p:sp>
      <p:cxnSp>
        <p:nvCxnSpPr>
          <p:cNvPr id="28" name="AutoShape 27"/>
          <p:cNvCxnSpPr>
            <a:cxnSpLocks noChangeShapeType="1"/>
            <a:endCxn id="27" idx="0"/>
          </p:cNvCxnSpPr>
          <p:nvPr/>
        </p:nvCxnSpPr>
        <p:spPr bwMode="auto">
          <a:xfrm flipH="1">
            <a:off x="8296350" y="2079945"/>
            <a:ext cx="3176" cy="504031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7021587" y="2660176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imes New Roman" charset="0"/>
              </a:rPr>
              <a:t>K</a:t>
            </a:r>
          </a:p>
        </p:txBody>
      </p:sp>
      <p:cxnSp>
        <p:nvCxnSpPr>
          <p:cNvPr id="30" name="AutoShape 29"/>
          <p:cNvCxnSpPr>
            <a:cxnSpLocks noChangeShapeType="1"/>
          </p:cNvCxnSpPr>
          <p:nvPr/>
        </p:nvCxnSpPr>
        <p:spPr bwMode="auto">
          <a:xfrm>
            <a:off x="7426400" y="2888776"/>
            <a:ext cx="412750" cy="0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 Box 30"/>
          <p:cNvSpPr txBox="1">
            <a:spLocks noChangeArrowheads="1"/>
          </p:cNvSpPr>
          <p:nvPr/>
        </p:nvSpPr>
        <p:spPr bwMode="auto">
          <a:xfrm>
            <a:off x="8075758" y="1658615"/>
            <a:ext cx="46679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>
                <a:sym typeface="Symbol" charset="0"/>
              </a:rPr>
              <a:t></a:t>
            </a:r>
            <a:endParaRPr lang="en-US" sz="2800"/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8075758" y="946010"/>
            <a:ext cx="4605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i="1" dirty="0" err="1">
                <a:latin typeface="Cambria Math"/>
                <a:cs typeface="Cambria Math"/>
              </a:rPr>
              <a:t>P</a:t>
            </a:r>
            <a:r>
              <a:rPr lang="en-US" i="1" baseline="-25000" dirty="0" err="1">
                <a:latin typeface="Cambria Math"/>
                <a:cs typeface="Cambria Math"/>
              </a:rPr>
              <a:t>n</a:t>
            </a:r>
            <a:endParaRPr lang="en-US" i="1" baseline="-25000" dirty="0">
              <a:latin typeface="Cambria Math"/>
              <a:cs typeface="Cambria Math"/>
            </a:endParaRPr>
          </a:p>
        </p:txBody>
      </p:sp>
      <p:cxnSp>
        <p:nvCxnSpPr>
          <p:cNvPr id="33" name="AutoShape 32"/>
          <p:cNvCxnSpPr>
            <a:cxnSpLocks noChangeShapeType="1"/>
            <a:stCxn id="32" idx="2"/>
            <a:endCxn id="31" idx="0"/>
          </p:cNvCxnSpPr>
          <p:nvPr/>
        </p:nvCxnSpPr>
        <p:spPr bwMode="auto">
          <a:xfrm>
            <a:off x="8306052" y="1315342"/>
            <a:ext cx="3103" cy="343273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8066385" y="3820288"/>
            <a:ext cx="4516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i="1">
                <a:latin typeface="Cambria Math"/>
                <a:cs typeface="Cambria Math"/>
              </a:rPr>
              <a:t>C</a:t>
            </a:r>
            <a:r>
              <a:rPr lang="en-US" i="1" baseline="-25000">
                <a:latin typeface="Cambria Math"/>
                <a:cs typeface="Cambria Math"/>
              </a:rPr>
              <a:t>n</a:t>
            </a:r>
          </a:p>
        </p:txBody>
      </p:sp>
      <p:cxnSp>
        <p:nvCxnSpPr>
          <p:cNvPr id="35" name="AutoShape 34"/>
          <p:cNvCxnSpPr>
            <a:cxnSpLocks noChangeShapeType="1"/>
            <a:stCxn id="27" idx="2"/>
            <a:endCxn id="34" idx="0"/>
          </p:cNvCxnSpPr>
          <p:nvPr/>
        </p:nvCxnSpPr>
        <p:spPr bwMode="auto">
          <a:xfrm flipH="1">
            <a:off x="8292231" y="3193576"/>
            <a:ext cx="4119" cy="626712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AutoShape 35"/>
          <p:cNvCxnSpPr>
            <a:cxnSpLocks noChangeShapeType="1"/>
          </p:cNvCxnSpPr>
          <p:nvPr/>
        </p:nvCxnSpPr>
        <p:spPr bwMode="auto">
          <a:xfrm flipV="1">
            <a:off x="4040906" y="2067688"/>
            <a:ext cx="1711325" cy="2003425"/>
          </a:xfrm>
          <a:prstGeom prst="bentConnector3">
            <a:avLst>
              <a:gd name="adj1" fmla="val 30241"/>
            </a:avLst>
          </a:prstGeom>
          <a:noFill/>
          <a:ln w="19050" cmpd="sng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AutoShape 36"/>
          <p:cNvCxnSpPr>
            <a:cxnSpLocks noChangeShapeType="1"/>
          </p:cNvCxnSpPr>
          <p:nvPr/>
        </p:nvCxnSpPr>
        <p:spPr bwMode="auto">
          <a:xfrm flipV="1">
            <a:off x="6418981" y="2108963"/>
            <a:ext cx="1711325" cy="2003425"/>
          </a:xfrm>
          <a:prstGeom prst="bentConnector3">
            <a:avLst>
              <a:gd name="adj1" fmla="val 30241"/>
            </a:avLst>
          </a:prstGeom>
          <a:noFill/>
          <a:ln w="19050" cmpd="sng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7927106" y="3820288"/>
            <a:ext cx="685800" cy="609600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814628" y="4419025"/>
            <a:ext cx="2895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Cipher Block Chaining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9304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50E6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7340</TotalTime>
  <Words>1715</Words>
  <Application>Microsoft Macintosh PowerPoint</Application>
  <PresentationFormat>On-screen Show (16:9)</PresentationFormat>
  <Paragraphs>446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PowerPoint Presentation</vt:lpstr>
      <vt:lpstr>Plan for Today</vt:lpstr>
      <vt:lpstr>Price Volatility</vt:lpstr>
      <vt:lpstr>Size of Bitcoin</vt:lpstr>
      <vt:lpstr>Size of Bitcoin</vt:lpstr>
      <vt:lpstr>Using Asymmetric Crypto: Signatures</vt:lpstr>
      <vt:lpstr>Signing Long Messages</vt:lpstr>
      <vt:lpstr>Message Digests</vt:lpstr>
      <vt:lpstr>Hash Functions</vt:lpstr>
      <vt:lpstr>SHA-2</vt:lpstr>
      <vt:lpstr>Cryptographic Hashing in Bitcoin</vt:lpstr>
      <vt:lpstr>PowerPoint Presentation</vt:lpstr>
      <vt:lpstr>Bank IOU Protocol</vt:lpstr>
      <vt:lpstr>PowerPoint Presentation</vt:lpstr>
      <vt:lpstr>PowerPoint Presentation</vt:lpstr>
      <vt:lpstr>PowerPoint Presentation</vt:lpstr>
      <vt:lpstr>PowerPoint Presentation</vt:lpstr>
      <vt:lpstr>Add Unique Identifiers</vt:lpstr>
      <vt:lpstr>Add Unique Identifiers</vt:lpstr>
      <vt:lpstr>PowerPoint Presentation</vt:lpstr>
      <vt:lpstr>PowerPoint Presentation</vt:lpstr>
      <vt:lpstr>Key Technology: Blind Signatures</vt:lpstr>
      <vt:lpstr>Key Technology: Blind Signatures</vt:lpstr>
      <vt:lpstr>Client-Selected Identifiers</vt:lpstr>
      <vt:lpstr>Client-Selected Identifiers</vt:lpstr>
      <vt:lpstr>Cut-and-Choose</vt:lpstr>
      <vt:lpstr>Cut-and-Choose</vt:lpstr>
      <vt:lpstr>Cut-and-Choose</vt:lpstr>
      <vt:lpstr>Add Unique Identifiers</vt:lpstr>
      <vt:lpstr>Blinded Identifiers</vt:lpstr>
      <vt:lpstr>Catching Cheaters</vt:lpstr>
      <vt:lpstr>Identity Strings</vt:lpstr>
      <vt:lpstr>Spending a Bill</vt:lpstr>
      <vt:lpstr>PowerPoint Presentation</vt:lpstr>
      <vt:lpstr>PowerPoint Presentation</vt:lpstr>
      <vt:lpstr>Public Ledger</vt:lpstr>
      <vt:lpstr>Public Ledger: Distributed Trust (?)</vt:lpstr>
      <vt:lpstr>PowerPoint Presentation</vt:lpstr>
      <vt:lpstr>PowerPoint Presentation</vt:lpstr>
      <vt:lpstr>PowerPoint Presentation</vt:lpstr>
      <vt:lpstr>Blockchain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138</cp:revision>
  <cp:lastPrinted>2015-01-28T17:32:57Z</cp:lastPrinted>
  <dcterms:created xsi:type="dcterms:W3CDTF">2015-01-10T23:57:16Z</dcterms:created>
  <dcterms:modified xsi:type="dcterms:W3CDTF">2015-01-28T18:27:27Z</dcterms:modified>
</cp:coreProperties>
</file>